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61" r:id="rId2"/>
    <p:sldId id="287" r:id="rId3"/>
    <p:sldId id="288" r:id="rId4"/>
    <p:sldId id="264" r:id="rId5"/>
    <p:sldId id="265" r:id="rId6"/>
    <p:sldId id="284" r:id="rId7"/>
    <p:sldId id="282" r:id="rId8"/>
    <p:sldId id="266" r:id="rId9"/>
    <p:sldId id="279" r:id="rId10"/>
    <p:sldId id="281" r:id="rId11"/>
    <p:sldId id="283" r:id="rId12"/>
    <p:sldId id="271" r:id="rId13"/>
    <p:sldId id="273" r:id="rId14"/>
    <p:sldId id="285" r:id="rId15"/>
    <p:sldId id="276" r:id="rId16"/>
    <p:sldId id="278" r:id="rId17"/>
    <p:sldId id="27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Светлый стиль 3 — акцент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Средний стиль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17" autoAdjust="0"/>
    <p:restoredTop sz="94660"/>
  </p:normalViewPr>
  <p:slideViewPr>
    <p:cSldViewPr snapToGrid="0">
      <p:cViewPr varScale="1">
        <p:scale>
          <a:sx n="80" d="100"/>
          <a:sy n="80" d="100"/>
        </p:scale>
        <p:origin x="75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3035D6-C0F6-4714-95DD-91C511B1DAD5}" type="datetimeFigureOut">
              <a:rPr lang="en-GB" smtClean="0"/>
              <a:t>16/02/2023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EB9E85-C7AD-4FB9-8C3C-DF6E5122B3F1}" type="slidenum">
              <a:rPr lang="en-GB" smtClean="0"/>
              <a:t>‹#›</a:t>
            </a:fld>
            <a:endParaRPr lang="en-GB"/>
          </a:p>
        </p:txBody>
      </p:sp>
    </p:spTree>
    <p:extLst>
      <p:ext uri="{BB962C8B-B14F-4D97-AF65-F5344CB8AC3E}">
        <p14:creationId xmlns:p14="http://schemas.microsoft.com/office/powerpoint/2010/main" val="362825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B9E85-C7AD-4FB9-8C3C-DF6E5122B3F1}" type="slidenum">
              <a:rPr lang="en-GB" smtClean="0"/>
              <a:t>1</a:t>
            </a:fld>
            <a:endParaRPr lang="en-GB"/>
          </a:p>
        </p:txBody>
      </p:sp>
    </p:spTree>
    <p:extLst>
      <p:ext uri="{BB962C8B-B14F-4D97-AF65-F5344CB8AC3E}">
        <p14:creationId xmlns:p14="http://schemas.microsoft.com/office/powerpoint/2010/main" val="33564765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B9E85-C7AD-4FB9-8C3C-DF6E5122B3F1}" type="slidenum">
              <a:rPr lang="en-GB" smtClean="0"/>
              <a:t>10</a:t>
            </a:fld>
            <a:endParaRPr lang="en-GB"/>
          </a:p>
        </p:txBody>
      </p:sp>
    </p:spTree>
    <p:extLst>
      <p:ext uri="{BB962C8B-B14F-4D97-AF65-F5344CB8AC3E}">
        <p14:creationId xmlns:p14="http://schemas.microsoft.com/office/powerpoint/2010/main" val="5546791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B9E85-C7AD-4FB9-8C3C-DF6E5122B3F1}" type="slidenum">
              <a:rPr lang="en-GB" smtClean="0"/>
              <a:t>11</a:t>
            </a:fld>
            <a:endParaRPr lang="en-GB"/>
          </a:p>
        </p:txBody>
      </p:sp>
    </p:spTree>
    <p:extLst>
      <p:ext uri="{BB962C8B-B14F-4D97-AF65-F5344CB8AC3E}">
        <p14:creationId xmlns:p14="http://schemas.microsoft.com/office/powerpoint/2010/main" val="11720317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B9E85-C7AD-4FB9-8C3C-DF6E5122B3F1}" type="slidenum">
              <a:rPr lang="en-GB" smtClean="0"/>
              <a:t>12</a:t>
            </a:fld>
            <a:endParaRPr lang="en-GB"/>
          </a:p>
        </p:txBody>
      </p:sp>
    </p:spTree>
    <p:extLst>
      <p:ext uri="{BB962C8B-B14F-4D97-AF65-F5344CB8AC3E}">
        <p14:creationId xmlns:p14="http://schemas.microsoft.com/office/powerpoint/2010/main" val="35738065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B9E85-C7AD-4FB9-8C3C-DF6E5122B3F1}" type="slidenum">
              <a:rPr lang="en-GB" smtClean="0"/>
              <a:t>13</a:t>
            </a:fld>
            <a:endParaRPr lang="en-GB"/>
          </a:p>
        </p:txBody>
      </p:sp>
    </p:spTree>
    <p:extLst>
      <p:ext uri="{BB962C8B-B14F-4D97-AF65-F5344CB8AC3E}">
        <p14:creationId xmlns:p14="http://schemas.microsoft.com/office/powerpoint/2010/main" val="39861420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B9E85-C7AD-4FB9-8C3C-DF6E5122B3F1}" type="slidenum">
              <a:rPr lang="en-GB" smtClean="0"/>
              <a:t>14</a:t>
            </a:fld>
            <a:endParaRPr lang="en-GB"/>
          </a:p>
        </p:txBody>
      </p:sp>
    </p:spTree>
    <p:extLst>
      <p:ext uri="{BB962C8B-B14F-4D97-AF65-F5344CB8AC3E}">
        <p14:creationId xmlns:p14="http://schemas.microsoft.com/office/powerpoint/2010/main" val="33996450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B9E85-C7AD-4FB9-8C3C-DF6E5122B3F1}" type="slidenum">
              <a:rPr lang="en-GB" smtClean="0"/>
              <a:t>15</a:t>
            </a:fld>
            <a:endParaRPr lang="en-GB"/>
          </a:p>
        </p:txBody>
      </p:sp>
    </p:spTree>
    <p:extLst>
      <p:ext uri="{BB962C8B-B14F-4D97-AF65-F5344CB8AC3E}">
        <p14:creationId xmlns:p14="http://schemas.microsoft.com/office/powerpoint/2010/main" val="11253425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B9E85-C7AD-4FB9-8C3C-DF6E5122B3F1}" type="slidenum">
              <a:rPr lang="en-GB" smtClean="0"/>
              <a:t>16</a:t>
            </a:fld>
            <a:endParaRPr lang="en-GB"/>
          </a:p>
        </p:txBody>
      </p:sp>
    </p:spTree>
    <p:extLst>
      <p:ext uri="{BB962C8B-B14F-4D97-AF65-F5344CB8AC3E}">
        <p14:creationId xmlns:p14="http://schemas.microsoft.com/office/powerpoint/2010/main" val="397953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B9E85-C7AD-4FB9-8C3C-DF6E5122B3F1}" type="slidenum">
              <a:rPr lang="en-GB" smtClean="0"/>
              <a:t>17</a:t>
            </a:fld>
            <a:endParaRPr lang="en-GB"/>
          </a:p>
        </p:txBody>
      </p:sp>
    </p:spTree>
    <p:extLst>
      <p:ext uri="{BB962C8B-B14F-4D97-AF65-F5344CB8AC3E}">
        <p14:creationId xmlns:p14="http://schemas.microsoft.com/office/powerpoint/2010/main" val="4238108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B9E85-C7AD-4FB9-8C3C-DF6E5122B3F1}" type="slidenum">
              <a:rPr lang="en-GB" smtClean="0"/>
              <a:t>2</a:t>
            </a:fld>
            <a:endParaRPr lang="en-GB"/>
          </a:p>
        </p:txBody>
      </p:sp>
    </p:spTree>
    <p:extLst>
      <p:ext uri="{BB962C8B-B14F-4D97-AF65-F5344CB8AC3E}">
        <p14:creationId xmlns:p14="http://schemas.microsoft.com/office/powerpoint/2010/main" val="4065575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B9E85-C7AD-4FB9-8C3C-DF6E5122B3F1}" type="slidenum">
              <a:rPr lang="en-GB" smtClean="0"/>
              <a:t>3</a:t>
            </a:fld>
            <a:endParaRPr lang="en-GB"/>
          </a:p>
        </p:txBody>
      </p:sp>
    </p:spTree>
    <p:extLst>
      <p:ext uri="{BB962C8B-B14F-4D97-AF65-F5344CB8AC3E}">
        <p14:creationId xmlns:p14="http://schemas.microsoft.com/office/powerpoint/2010/main" val="40931885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B9E85-C7AD-4FB9-8C3C-DF6E5122B3F1}" type="slidenum">
              <a:rPr lang="en-GB" smtClean="0"/>
              <a:t>4</a:t>
            </a:fld>
            <a:endParaRPr lang="en-GB"/>
          </a:p>
        </p:txBody>
      </p:sp>
    </p:spTree>
    <p:extLst>
      <p:ext uri="{BB962C8B-B14F-4D97-AF65-F5344CB8AC3E}">
        <p14:creationId xmlns:p14="http://schemas.microsoft.com/office/powerpoint/2010/main" val="1668825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B9E85-C7AD-4FB9-8C3C-DF6E5122B3F1}" type="slidenum">
              <a:rPr lang="en-GB" smtClean="0"/>
              <a:t>5</a:t>
            </a:fld>
            <a:endParaRPr lang="en-GB"/>
          </a:p>
        </p:txBody>
      </p:sp>
    </p:spTree>
    <p:extLst>
      <p:ext uri="{BB962C8B-B14F-4D97-AF65-F5344CB8AC3E}">
        <p14:creationId xmlns:p14="http://schemas.microsoft.com/office/powerpoint/2010/main" val="27297821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B9E85-C7AD-4FB9-8C3C-DF6E5122B3F1}" type="slidenum">
              <a:rPr lang="en-GB" smtClean="0"/>
              <a:t>6</a:t>
            </a:fld>
            <a:endParaRPr lang="en-GB"/>
          </a:p>
        </p:txBody>
      </p:sp>
    </p:spTree>
    <p:extLst>
      <p:ext uri="{BB962C8B-B14F-4D97-AF65-F5344CB8AC3E}">
        <p14:creationId xmlns:p14="http://schemas.microsoft.com/office/powerpoint/2010/main" val="31140154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B9E85-C7AD-4FB9-8C3C-DF6E5122B3F1}" type="slidenum">
              <a:rPr lang="en-GB" smtClean="0"/>
              <a:t>7</a:t>
            </a:fld>
            <a:endParaRPr lang="en-GB"/>
          </a:p>
        </p:txBody>
      </p:sp>
    </p:spTree>
    <p:extLst>
      <p:ext uri="{BB962C8B-B14F-4D97-AF65-F5344CB8AC3E}">
        <p14:creationId xmlns:p14="http://schemas.microsoft.com/office/powerpoint/2010/main" val="38016284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B9E85-C7AD-4FB9-8C3C-DF6E5122B3F1}" type="slidenum">
              <a:rPr lang="en-GB" smtClean="0"/>
              <a:t>8</a:t>
            </a:fld>
            <a:endParaRPr lang="en-GB"/>
          </a:p>
        </p:txBody>
      </p:sp>
    </p:spTree>
    <p:extLst>
      <p:ext uri="{BB962C8B-B14F-4D97-AF65-F5344CB8AC3E}">
        <p14:creationId xmlns:p14="http://schemas.microsoft.com/office/powerpoint/2010/main" val="34118841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B9E85-C7AD-4FB9-8C3C-DF6E5122B3F1}" type="slidenum">
              <a:rPr lang="en-GB" smtClean="0"/>
              <a:t>9</a:t>
            </a:fld>
            <a:endParaRPr lang="en-GB"/>
          </a:p>
        </p:txBody>
      </p:sp>
    </p:spTree>
    <p:extLst>
      <p:ext uri="{BB962C8B-B14F-4D97-AF65-F5344CB8AC3E}">
        <p14:creationId xmlns:p14="http://schemas.microsoft.com/office/powerpoint/2010/main" val="2671361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F31A0C9-1EF7-4B77-90D9-8188F85D1098}" type="datetimeFigureOut">
              <a:rPr lang="ru-RU" smtClean="0"/>
              <a:t>16.02.2023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4B8DE7D-E419-49EA-9ABC-AE5C047DD540}" type="slidenum">
              <a:rPr lang="ru-RU" smtClean="0"/>
              <a:t>‹#›</a:t>
            </a:fld>
            <a:endParaRPr lang="ru-RU"/>
          </a:p>
        </p:txBody>
      </p:sp>
    </p:spTree>
    <p:extLst>
      <p:ext uri="{BB962C8B-B14F-4D97-AF65-F5344CB8AC3E}">
        <p14:creationId xmlns:p14="http://schemas.microsoft.com/office/powerpoint/2010/main" val="2369944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31A0C9-1EF7-4B77-90D9-8188F85D1098}" type="datetimeFigureOut">
              <a:rPr lang="ru-RU" smtClean="0"/>
              <a:t>16.02.2023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4B8DE7D-E419-49EA-9ABC-AE5C047DD540}" type="slidenum">
              <a:rPr lang="ru-RU" smtClean="0"/>
              <a:t>‹#›</a:t>
            </a:fld>
            <a:endParaRPr lang="ru-RU"/>
          </a:p>
        </p:txBody>
      </p:sp>
    </p:spTree>
    <p:extLst>
      <p:ext uri="{BB962C8B-B14F-4D97-AF65-F5344CB8AC3E}">
        <p14:creationId xmlns:p14="http://schemas.microsoft.com/office/powerpoint/2010/main" val="3896934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31A0C9-1EF7-4B77-90D9-8188F85D1098}" type="datetimeFigureOut">
              <a:rPr lang="ru-RU" smtClean="0"/>
              <a:t>16.02.2023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4B8DE7D-E419-49EA-9ABC-AE5C047DD540}" type="slidenum">
              <a:rPr lang="ru-RU" smtClean="0"/>
              <a:t>‹#›</a:t>
            </a:fld>
            <a:endParaRPr lang="ru-RU"/>
          </a:p>
        </p:txBody>
      </p:sp>
    </p:spTree>
    <p:extLst>
      <p:ext uri="{BB962C8B-B14F-4D97-AF65-F5344CB8AC3E}">
        <p14:creationId xmlns:p14="http://schemas.microsoft.com/office/powerpoint/2010/main" val="4148612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31A0C9-1EF7-4B77-90D9-8188F85D1098}" type="datetimeFigureOut">
              <a:rPr lang="ru-RU" smtClean="0"/>
              <a:t>16.02.2023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4B8DE7D-E419-49EA-9ABC-AE5C047DD540}" type="slidenum">
              <a:rPr lang="ru-RU" smtClean="0"/>
              <a:t>‹#›</a:t>
            </a:fld>
            <a:endParaRPr lang="ru-RU"/>
          </a:p>
        </p:txBody>
      </p:sp>
    </p:spTree>
    <p:extLst>
      <p:ext uri="{BB962C8B-B14F-4D97-AF65-F5344CB8AC3E}">
        <p14:creationId xmlns:p14="http://schemas.microsoft.com/office/powerpoint/2010/main" val="3624197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31A0C9-1EF7-4B77-90D9-8188F85D1098}" type="datetimeFigureOut">
              <a:rPr lang="ru-RU" smtClean="0"/>
              <a:t>16.02.2023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4B8DE7D-E419-49EA-9ABC-AE5C047DD540}" type="slidenum">
              <a:rPr lang="ru-RU" smtClean="0"/>
              <a:t>‹#›</a:t>
            </a:fld>
            <a:endParaRPr lang="ru-RU"/>
          </a:p>
        </p:txBody>
      </p:sp>
    </p:spTree>
    <p:extLst>
      <p:ext uri="{BB962C8B-B14F-4D97-AF65-F5344CB8AC3E}">
        <p14:creationId xmlns:p14="http://schemas.microsoft.com/office/powerpoint/2010/main" val="3690387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F31A0C9-1EF7-4B77-90D9-8188F85D1098}" type="datetimeFigureOut">
              <a:rPr lang="ru-RU" smtClean="0"/>
              <a:t>16.02.2023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4B8DE7D-E419-49EA-9ABC-AE5C047DD540}" type="slidenum">
              <a:rPr lang="ru-RU" smtClean="0"/>
              <a:t>‹#›</a:t>
            </a:fld>
            <a:endParaRPr lang="ru-RU"/>
          </a:p>
        </p:txBody>
      </p:sp>
    </p:spTree>
    <p:extLst>
      <p:ext uri="{BB962C8B-B14F-4D97-AF65-F5344CB8AC3E}">
        <p14:creationId xmlns:p14="http://schemas.microsoft.com/office/powerpoint/2010/main" val="3360822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F31A0C9-1EF7-4B77-90D9-8188F85D1098}" type="datetimeFigureOut">
              <a:rPr lang="ru-RU" smtClean="0"/>
              <a:t>16.02.2023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4B8DE7D-E419-49EA-9ABC-AE5C047DD540}" type="slidenum">
              <a:rPr lang="ru-RU" smtClean="0"/>
              <a:t>‹#›</a:t>
            </a:fld>
            <a:endParaRPr lang="ru-RU"/>
          </a:p>
        </p:txBody>
      </p:sp>
    </p:spTree>
    <p:extLst>
      <p:ext uri="{BB962C8B-B14F-4D97-AF65-F5344CB8AC3E}">
        <p14:creationId xmlns:p14="http://schemas.microsoft.com/office/powerpoint/2010/main" val="1508745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F31A0C9-1EF7-4B77-90D9-8188F85D1098}" type="datetimeFigureOut">
              <a:rPr lang="ru-RU" smtClean="0"/>
              <a:t>16.02.2023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4B8DE7D-E419-49EA-9ABC-AE5C047DD540}" type="slidenum">
              <a:rPr lang="ru-RU" smtClean="0"/>
              <a:t>‹#›</a:t>
            </a:fld>
            <a:endParaRPr lang="ru-RU"/>
          </a:p>
        </p:txBody>
      </p:sp>
    </p:spTree>
    <p:extLst>
      <p:ext uri="{BB962C8B-B14F-4D97-AF65-F5344CB8AC3E}">
        <p14:creationId xmlns:p14="http://schemas.microsoft.com/office/powerpoint/2010/main" val="236994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31A0C9-1EF7-4B77-90D9-8188F85D1098}" type="datetimeFigureOut">
              <a:rPr lang="ru-RU" smtClean="0"/>
              <a:t>16.02.2023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4B8DE7D-E419-49EA-9ABC-AE5C047DD540}" type="slidenum">
              <a:rPr lang="ru-RU" smtClean="0"/>
              <a:t>‹#›</a:t>
            </a:fld>
            <a:endParaRPr lang="ru-RU"/>
          </a:p>
        </p:txBody>
      </p:sp>
    </p:spTree>
    <p:extLst>
      <p:ext uri="{BB962C8B-B14F-4D97-AF65-F5344CB8AC3E}">
        <p14:creationId xmlns:p14="http://schemas.microsoft.com/office/powerpoint/2010/main" val="2692263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F31A0C9-1EF7-4B77-90D9-8188F85D1098}" type="datetimeFigureOut">
              <a:rPr lang="ru-RU" smtClean="0"/>
              <a:t>16.02.2023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4B8DE7D-E419-49EA-9ABC-AE5C047DD540}" type="slidenum">
              <a:rPr lang="ru-RU" smtClean="0"/>
              <a:t>‹#›</a:t>
            </a:fld>
            <a:endParaRPr lang="ru-RU"/>
          </a:p>
        </p:txBody>
      </p:sp>
    </p:spTree>
    <p:extLst>
      <p:ext uri="{BB962C8B-B14F-4D97-AF65-F5344CB8AC3E}">
        <p14:creationId xmlns:p14="http://schemas.microsoft.com/office/powerpoint/2010/main" val="203184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F31A0C9-1EF7-4B77-90D9-8188F85D1098}" type="datetimeFigureOut">
              <a:rPr lang="ru-RU" smtClean="0"/>
              <a:t>16.02.2023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4B8DE7D-E419-49EA-9ABC-AE5C047DD540}" type="slidenum">
              <a:rPr lang="ru-RU" smtClean="0"/>
              <a:t>‹#›</a:t>
            </a:fld>
            <a:endParaRPr lang="ru-RU"/>
          </a:p>
        </p:txBody>
      </p:sp>
    </p:spTree>
    <p:extLst>
      <p:ext uri="{BB962C8B-B14F-4D97-AF65-F5344CB8AC3E}">
        <p14:creationId xmlns:p14="http://schemas.microsoft.com/office/powerpoint/2010/main" val="2533870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31A0C9-1EF7-4B77-90D9-8188F85D1098}" type="datetimeFigureOut">
              <a:rPr lang="ru-RU" smtClean="0"/>
              <a:t>16.02.2023</a:t>
            </a:fld>
            <a:endParaRPr lang="ru-R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B8DE7D-E419-49EA-9ABC-AE5C047DD540}" type="slidenum">
              <a:rPr lang="ru-RU" smtClean="0"/>
              <a:t>‹#›</a:t>
            </a:fld>
            <a:endParaRPr lang="ru-RU"/>
          </a:p>
        </p:txBody>
      </p:sp>
    </p:spTree>
    <p:extLst>
      <p:ext uri="{BB962C8B-B14F-4D97-AF65-F5344CB8AC3E}">
        <p14:creationId xmlns:p14="http://schemas.microsoft.com/office/powerpoint/2010/main" val="24883219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jpg"/><Relationship Id="rId5" Type="http://schemas.openxmlformats.org/officeDocument/2006/relationships/image" Target="../media/image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7174" y="295275"/>
            <a:ext cx="11172825" cy="6096000"/>
          </a:xfrm>
        </p:spPr>
        <p:txBody>
          <a:bodyPr>
            <a:normAutofit lnSpcReduction="10000"/>
          </a:bodyPr>
          <a:lstStyle/>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b="1" dirty="0">
              <a:latin typeface="Times New Roman" panose="02020603050405020304" pitchFamily="18" charset="0"/>
              <a:cs typeface="Times New Roman" panose="02020603050405020304" pitchFamily="18" charset="0"/>
            </a:endParaRPr>
          </a:p>
          <a:p>
            <a:pPr marL="0" indent="0">
              <a:buNone/>
            </a:pPr>
            <a:endParaRPr lang="ru-RU" b="1" dirty="0"/>
          </a:p>
          <a:p>
            <a:pPr marL="0" indent="0" algn="ctr">
              <a:buNone/>
            </a:pPr>
            <a:endParaRPr lang="en-US" dirty="0">
              <a:ln w="0">
                <a:solidFill>
                  <a:schemeClr val="accent1">
                    <a:lumMod val="50000"/>
                  </a:schemeClr>
                </a:solidFill>
              </a:ln>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a:p>
            <a:pPr marL="0" indent="0" algn="ctr">
              <a:buNone/>
            </a:pPr>
            <a:endParaRPr lang="en-US" dirty="0" smtClean="0">
              <a:ln w="0">
                <a:solidFill>
                  <a:srgbClr val="0070C0"/>
                </a:solidFill>
              </a:ln>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a:p>
            <a:pPr marL="0" indent="0" algn="ctr">
              <a:buNone/>
            </a:pPr>
            <a:endParaRPr lang="en-US" sz="2700" dirty="0" smtClean="0">
              <a:ln w="0">
                <a:solidFill>
                  <a:srgbClr val="0070C0"/>
                </a:solidFill>
              </a:ln>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a:p>
            <a:pPr marL="0" indent="0" algn="ctr">
              <a:buNone/>
            </a:pPr>
            <a:r>
              <a:rPr lang="en-US" sz="2700" b="1" i="1" dirty="0" smtClean="0">
                <a:latin typeface="Times New Roman" panose="02020603050405020304" pitchFamily="18" charset="0"/>
                <a:cs typeface="Times New Roman" panose="02020603050405020304" pitchFamily="18" charset="0"/>
              </a:rPr>
              <a:t>101083216 </a:t>
            </a:r>
            <a:r>
              <a:rPr lang="en-US" sz="2700" b="1" i="1" dirty="0">
                <a:latin typeface="Times New Roman" panose="02020603050405020304" pitchFamily="18" charset="0"/>
                <a:cs typeface="Times New Roman" panose="02020603050405020304" pitchFamily="18" charset="0"/>
              </a:rPr>
              <a:t>— ECAMPUZ European World Talent Camp for Uzbekistan Scientists in Food Science and Technology — ERASMUS-EDU-2022-CBHE” EU funded project</a:t>
            </a:r>
          </a:p>
          <a:p>
            <a:pPr marL="0" indent="0" algn="ctr">
              <a:buNone/>
            </a:pPr>
            <a:endParaRPr lang="en-US" sz="2700" dirty="0">
              <a:ln w="0">
                <a:solidFill>
                  <a:schemeClr val="accent1">
                    <a:lumMod val="50000"/>
                  </a:schemeClr>
                </a:solidFill>
              </a:ln>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a:p>
            <a:pPr marL="0" indent="0" algn="ctr">
              <a:buNone/>
            </a:pPr>
            <a:r>
              <a:rPr lang="en-US"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Aims / Partners / Activities / Expected outcomes / Roles of ECAPMUZ</a:t>
            </a:r>
          </a:p>
          <a:p>
            <a:pPr marL="0" indent="0">
              <a:lnSpc>
                <a:spcPct val="110000"/>
              </a:lnSpc>
              <a:spcBef>
                <a:spcPts val="1200"/>
              </a:spcBef>
              <a:buNone/>
            </a:pPr>
            <a:endParaRPr lang="en-US" sz="1400" dirty="0">
              <a:latin typeface="Times New Roman" panose="02020603050405020304" pitchFamily="18" charset="0"/>
              <a:cs typeface="Times New Roman" panose="02020603050405020304" pitchFamily="18" charset="0"/>
            </a:endParaRPr>
          </a:p>
          <a:p>
            <a:pPr marL="0" indent="0" algn="ctr">
              <a:lnSpc>
                <a:spcPct val="110000"/>
              </a:lnSpc>
              <a:spcBef>
                <a:spcPts val="1200"/>
              </a:spcBef>
              <a:buNone/>
            </a:pPr>
            <a:r>
              <a:rPr lang="en-US" sz="1400" dirty="0" smtClean="0">
                <a:latin typeface="Times New Roman" panose="02020603050405020304" pitchFamily="18" charset="0"/>
                <a:cs typeface="Times New Roman" panose="02020603050405020304" pitchFamily="18" charset="0"/>
              </a:rPr>
              <a:t>Keywords</a:t>
            </a:r>
            <a:r>
              <a:rPr lang="en-US" sz="1400" dirty="0">
                <a:latin typeface="Times New Roman" panose="02020603050405020304" pitchFamily="18" charset="0"/>
                <a:cs typeface="Times New Roman" panose="02020603050405020304" pitchFamily="18" charset="0"/>
              </a:rPr>
              <a:t>: 1) Education-enterprises partnerships; 2) Sustainable Development Goals - Quality Education; 3) Competitiveness, Innovation, Research &amp; Develop; 4) Food, camp, talent, training</a:t>
            </a:r>
            <a:endParaRPr lang="ru-RU" sz="1400" dirty="0">
              <a:ln w="0">
                <a:solidFill>
                  <a:schemeClr val="accent1">
                    <a:lumMod val="50000"/>
                  </a:schemeClr>
                </a:solidFill>
              </a:ln>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pic>
        <p:nvPicPr>
          <p:cNvPr id="5" name="Рисунок 4"/>
          <p:cNvPicPr/>
          <p:nvPr/>
        </p:nvPicPr>
        <p:blipFill rotWithShape="1">
          <a:blip r:embed="rId3">
            <a:extLst>
              <a:ext uri="{28A0092B-C50C-407E-A947-70E740481C1C}">
                <a14:useLocalDpi xmlns:a14="http://schemas.microsoft.com/office/drawing/2010/main" val="0"/>
              </a:ext>
            </a:extLst>
          </a:blip>
          <a:srcRect l="32511" t="30413" r="32882" b="30796"/>
          <a:stretch/>
        </p:blipFill>
        <p:spPr bwMode="auto">
          <a:xfrm>
            <a:off x="627683" y="402909"/>
            <a:ext cx="1149596" cy="1106027"/>
          </a:xfrm>
          <a:prstGeom prst="rect">
            <a:avLst/>
          </a:prstGeom>
          <a:noFill/>
          <a:ln>
            <a:noFill/>
          </a:ln>
          <a:extLst>
            <a:ext uri="{53640926-AAD7-44D8-BBD7-CCE9431645EC}">
              <a14:shadowObscured xmlns:a14="http://schemas.microsoft.com/office/drawing/2010/main"/>
            </a:ext>
          </a:extLst>
        </p:spPr>
      </p:pic>
      <p:pic>
        <p:nvPicPr>
          <p:cNvPr id="7" name="Рисунок 6"/>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404710" y="289666"/>
            <a:ext cx="1377155" cy="1273745"/>
          </a:xfrm>
          <a:prstGeom prst="rect">
            <a:avLst/>
          </a:prstGeom>
          <a:noFill/>
          <a:ln>
            <a:noFill/>
          </a:ln>
        </p:spPr>
      </p:pic>
      <p:pic>
        <p:nvPicPr>
          <p:cNvPr id="8" name="Рисунок 7"/>
          <p:cNvPicPr/>
          <p:nvPr/>
        </p:nvPicPr>
        <p:blipFill>
          <a:blip r:embed="rId5" cstate="print">
            <a:extLst>
              <a:ext uri="{28A0092B-C50C-407E-A947-70E740481C1C}">
                <a14:useLocalDpi xmlns:a14="http://schemas.microsoft.com/office/drawing/2010/main" val="0"/>
              </a:ext>
            </a:extLst>
          </a:blip>
          <a:stretch>
            <a:fillRect/>
          </a:stretch>
        </p:blipFill>
        <p:spPr>
          <a:xfrm>
            <a:off x="1777279" y="635311"/>
            <a:ext cx="2734793" cy="467896"/>
          </a:xfrm>
          <a:prstGeom prst="rect">
            <a:avLst/>
          </a:prstGeom>
        </p:spPr>
      </p:pic>
      <p:pic>
        <p:nvPicPr>
          <p:cNvPr id="4" name="Рисунок 3"/>
          <p:cNvPicPr>
            <a:picLocks noChangeAspect="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802067" y="295274"/>
            <a:ext cx="2665691" cy="1395046"/>
          </a:xfrm>
          <a:prstGeom prst="rect">
            <a:avLst/>
          </a:prstGeom>
        </p:spPr>
      </p:pic>
      <p:pic>
        <p:nvPicPr>
          <p:cNvPr id="6" name="Рисунок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544884" y="349749"/>
            <a:ext cx="1213662" cy="1213662"/>
          </a:xfrm>
          <a:prstGeom prst="rect">
            <a:avLst/>
          </a:prstGeom>
        </p:spPr>
      </p:pic>
      <p:pic>
        <p:nvPicPr>
          <p:cNvPr id="9" name="Рисунок 8"/>
          <p:cNvPicPr>
            <a:picLocks noChangeAspect="1"/>
          </p:cNvPicPr>
          <p:nvPr/>
        </p:nvPicPr>
        <p:blipFill>
          <a:blip r:embed="rId8">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7768706" y="1508936"/>
            <a:ext cx="1438508" cy="1438508"/>
          </a:xfrm>
          <a:prstGeom prst="rect">
            <a:avLst/>
          </a:prstGeom>
        </p:spPr>
      </p:pic>
      <p:pic>
        <p:nvPicPr>
          <p:cNvPr id="10" name="Рисунок 9"/>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056006" y="320546"/>
            <a:ext cx="1270752" cy="1270752"/>
          </a:xfrm>
          <a:prstGeom prst="rect">
            <a:avLst/>
          </a:prstGeom>
        </p:spPr>
      </p:pic>
      <p:pic>
        <p:nvPicPr>
          <p:cNvPr id="11" name="Рисунок 10"/>
          <p:cNvPicPr>
            <a:picLocks noChangeAspect="1"/>
          </p:cNvPicPr>
          <p:nvPr/>
        </p:nvPicPr>
        <p:blipFill>
          <a:blip r:embed="rId10"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203001" y="1634786"/>
            <a:ext cx="1164772" cy="1167931"/>
          </a:xfrm>
          <a:prstGeom prst="rect">
            <a:avLst/>
          </a:prstGeom>
        </p:spPr>
      </p:pic>
      <p:pic>
        <p:nvPicPr>
          <p:cNvPr id="12" name="Рисунок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593181" y="1690320"/>
            <a:ext cx="1412193" cy="1056867"/>
          </a:xfrm>
          <a:prstGeom prst="rect">
            <a:avLst/>
          </a:prstGeom>
        </p:spPr>
      </p:pic>
      <p:pic>
        <p:nvPicPr>
          <p:cNvPr id="13" name="Рисунок 12"/>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477498" y="1602962"/>
            <a:ext cx="1231577" cy="1231577"/>
          </a:xfrm>
          <a:prstGeom prst="rect">
            <a:avLst/>
          </a:prstGeom>
        </p:spPr>
      </p:pic>
    </p:spTree>
    <p:extLst>
      <p:ext uri="{BB962C8B-B14F-4D97-AF65-F5344CB8AC3E}">
        <p14:creationId xmlns:p14="http://schemas.microsoft.com/office/powerpoint/2010/main" val="2278654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EFDB7F3-AF7A-2E07-FACE-68796F019AD5}"/>
              </a:ext>
            </a:extLst>
          </p:cNvPr>
          <p:cNvPicPr>
            <a:picLocks noChangeAspect="1"/>
          </p:cNvPicPr>
          <p:nvPr/>
        </p:nvPicPr>
        <p:blipFill>
          <a:blip r:embed="rId3"/>
          <a:stretch>
            <a:fillRect/>
          </a:stretch>
        </p:blipFill>
        <p:spPr>
          <a:xfrm>
            <a:off x="0" y="1982450"/>
            <a:ext cx="11991975" cy="2893100"/>
          </a:xfrm>
          <a:prstGeom prst="rect">
            <a:avLst/>
          </a:prstGeom>
        </p:spPr>
      </p:pic>
    </p:spTree>
    <p:extLst>
      <p:ext uri="{BB962C8B-B14F-4D97-AF65-F5344CB8AC3E}">
        <p14:creationId xmlns:p14="http://schemas.microsoft.com/office/powerpoint/2010/main" val="2427161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rotWithShape="1">
          <a:blip r:embed="rId3"/>
          <a:srcRect r="2447"/>
          <a:stretch/>
        </p:blipFill>
        <p:spPr>
          <a:xfrm>
            <a:off x="-14897" y="494962"/>
            <a:ext cx="12157893" cy="5924887"/>
          </a:xfrm>
          <a:prstGeom prst="rect">
            <a:avLst/>
          </a:prstGeom>
        </p:spPr>
      </p:pic>
    </p:spTree>
    <p:extLst>
      <p:ext uri="{BB962C8B-B14F-4D97-AF65-F5344CB8AC3E}">
        <p14:creationId xmlns:p14="http://schemas.microsoft.com/office/powerpoint/2010/main" val="4204284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04850" y="295275"/>
            <a:ext cx="10725149" cy="6096000"/>
          </a:xfrm>
        </p:spPr>
        <p:txBody>
          <a:bodyPr>
            <a:normAutofit/>
          </a:bodyPr>
          <a:lstStyle/>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b="1" dirty="0">
              <a:latin typeface="Times New Roman" panose="02020603050405020304" pitchFamily="18" charset="0"/>
              <a:cs typeface="Times New Roman" panose="02020603050405020304" pitchFamily="18" charset="0"/>
            </a:endParaRPr>
          </a:p>
          <a:p>
            <a:pPr marL="0" indent="0" algn="ctr">
              <a:buNone/>
            </a:pPr>
            <a:endParaRPr lang="en-US" sz="2400" b="1" dirty="0">
              <a:ln w="0" cap="flat" cmpd="sng" algn="ctr">
                <a:solidFill>
                  <a:srgbClr val="0070C0"/>
                </a:solidFill>
                <a:prstDash val="solid"/>
                <a:round/>
              </a:ln>
              <a:solidFill>
                <a:srgbClr val="00000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a:p>
            <a:pPr marL="0" indent="0" algn="ctr">
              <a:buNone/>
            </a:pPr>
            <a:r>
              <a:rPr lang="en-US" sz="2400" b="1" dirty="0">
                <a:latin typeface="Times New Roman" panose="02020603050405020304" pitchFamily="18" charset="0"/>
                <a:cs typeface="Times New Roman" panose="02020603050405020304" pitchFamily="18" charset="0"/>
              </a:rPr>
              <a:t>TARGET GROUPS</a:t>
            </a:r>
          </a:p>
          <a:p>
            <a:pPr marL="0" indent="361950">
              <a:buNone/>
            </a:pPr>
            <a:r>
              <a:rPr lang="en-US" sz="2200" dirty="0">
                <a:latin typeface="Times New Roman" panose="02020603050405020304" pitchFamily="18" charset="0"/>
                <a:cs typeface="Times New Roman" panose="02020603050405020304" pitchFamily="18" charset="0"/>
              </a:rPr>
              <a:t>In WP2 (Review comprising details of target groups' needs based on the initial need analysis) there will be review including the information (details) regarding the needs of target groups (industry) based on the initial analysis for needs.  </a:t>
            </a:r>
          </a:p>
          <a:p>
            <a:pPr>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The needs analysis will be managed by P8 through detailed mapping and evaluation of the initial needs analysis results (gap skills and mismatches between HEI and industries).  </a:t>
            </a:r>
          </a:p>
          <a:p>
            <a:pPr>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There will be organized  face-to-face meetings by P8 with all target groups where they will fill-in questionnaires containing target groups urgent needs and most challenging aspects of the food sector in UZB. </a:t>
            </a:r>
            <a:endParaRPr lang="ru-RU" sz="2200" dirty="0">
              <a:latin typeface="Times New Roman" panose="02020603050405020304" pitchFamily="18" charset="0"/>
              <a:cs typeface="Times New Roman" panose="02020603050405020304" pitchFamily="18" charset="0"/>
            </a:endParaRPr>
          </a:p>
          <a:p>
            <a:pPr marL="0" indent="0" algn="ctr">
              <a:buNone/>
            </a:pPr>
            <a:endParaRPr lang="en-US" dirty="0">
              <a:ln w="0">
                <a:solidFill>
                  <a:schemeClr val="accent1">
                    <a:lumMod val="50000"/>
                  </a:schemeClr>
                </a:solidFill>
              </a:ln>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4679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7174" y="295275"/>
            <a:ext cx="11172825" cy="6096000"/>
          </a:xfrm>
        </p:spPr>
        <p:txBody>
          <a:bodyPr>
            <a:normAutofit/>
          </a:bodyPr>
          <a:lstStyle/>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b="1" dirty="0">
              <a:latin typeface="Times New Roman" panose="02020603050405020304" pitchFamily="18" charset="0"/>
              <a:cs typeface="Times New Roman" panose="02020603050405020304" pitchFamily="18" charset="0"/>
            </a:endParaRPr>
          </a:p>
          <a:p>
            <a:pPr marL="0" indent="0" algn="ctr">
              <a:buNone/>
            </a:pPr>
            <a:endParaRPr lang="en-US" dirty="0">
              <a:ln w="0">
                <a:solidFill>
                  <a:schemeClr val="accent1">
                    <a:lumMod val="50000"/>
                  </a:schemeClr>
                </a:solidFill>
              </a:ln>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
        <p:nvSpPr>
          <p:cNvPr id="4" name="Выноска со стрелкой вправо 3"/>
          <p:cNvSpPr/>
          <p:nvPr/>
        </p:nvSpPr>
        <p:spPr>
          <a:xfrm>
            <a:off x="593012" y="1147197"/>
            <a:ext cx="1171574" cy="4781550"/>
          </a:xfrm>
          <a:prstGeom prst="rightArrowCallou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p:cNvSpPr txBox="1"/>
          <p:nvPr/>
        </p:nvSpPr>
        <p:spPr>
          <a:xfrm>
            <a:off x="731124" y="1291203"/>
            <a:ext cx="447675" cy="4493538"/>
          </a:xfrm>
          <a:prstGeom prst="rect">
            <a:avLst/>
          </a:prstGeom>
          <a:noFill/>
        </p:spPr>
        <p:txBody>
          <a:bodyPr wrap="square" rtlCol="0">
            <a:spAutoFit/>
          </a:bodyPr>
          <a:lstStyle/>
          <a:p>
            <a:r>
              <a:rPr lang="en-US" sz="2200" b="1" i="1" dirty="0">
                <a:latin typeface="Times New Roman" panose="02020603050405020304" pitchFamily="18" charset="0"/>
                <a:cs typeface="Times New Roman" panose="02020603050405020304" pitchFamily="18" charset="0"/>
              </a:rPr>
              <a:t>T</a:t>
            </a:r>
          </a:p>
          <a:p>
            <a:r>
              <a:rPr lang="en-US" sz="2200" b="1" i="1" dirty="0">
                <a:latin typeface="Times New Roman" panose="02020603050405020304" pitchFamily="18" charset="0"/>
                <a:cs typeface="Times New Roman" panose="02020603050405020304" pitchFamily="18" charset="0"/>
              </a:rPr>
              <a:t>A</a:t>
            </a:r>
          </a:p>
          <a:p>
            <a:r>
              <a:rPr lang="en-US" sz="2200" b="1" i="1" dirty="0">
                <a:latin typeface="Times New Roman" panose="02020603050405020304" pitchFamily="18" charset="0"/>
                <a:cs typeface="Times New Roman" panose="02020603050405020304" pitchFamily="18" charset="0"/>
              </a:rPr>
              <a:t>R</a:t>
            </a:r>
          </a:p>
          <a:p>
            <a:r>
              <a:rPr lang="en-US" sz="2200" b="1" i="1" dirty="0">
                <a:latin typeface="Times New Roman" panose="02020603050405020304" pitchFamily="18" charset="0"/>
                <a:cs typeface="Times New Roman" panose="02020603050405020304" pitchFamily="18" charset="0"/>
              </a:rPr>
              <a:t>G</a:t>
            </a:r>
          </a:p>
          <a:p>
            <a:r>
              <a:rPr lang="en-US" sz="2200" b="1" i="1" dirty="0">
                <a:latin typeface="Times New Roman" panose="02020603050405020304" pitchFamily="18" charset="0"/>
                <a:cs typeface="Times New Roman" panose="02020603050405020304" pitchFamily="18" charset="0"/>
              </a:rPr>
              <a:t>E</a:t>
            </a:r>
          </a:p>
          <a:p>
            <a:r>
              <a:rPr lang="en-US" sz="2200" b="1" i="1" dirty="0">
                <a:latin typeface="Times New Roman" panose="02020603050405020304" pitchFamily="18" charset="0"/>
                <a:cs typeface="Times New Roman" panose="02020603050405020304" pitchFamily="18" charset="0"/>
              </a:rPr>
              <a:t>T</a:t>
            </a:r>
          </a:p>
          <a:p>
            <a:endParaRPr lang="en-US" sz="2200" b="1" i="1" dirty="0">
              <a:latin typeface="Times New Roman" panose="02020603050405020304" pitchFamily="18" charset="0"/>
              <a:cs typeface="Times New Roman" panose="02020603050405020304" pitchFamily="18" charset="0"/>
            </a:endParaRPr>
          </a:p>
          <a:p>
            <a:r>
              <a:rPr lang="en-US" sz="2200" b="1" i="1" dirty="0">
                <a:latin typeface="Times New Roman" panose="02020603050405020304" pitchFamily="18" charset="0"/>
                <a:cs typeface="Times New Roman" panose="02020603050405020304" pitchFamily="18" charset="0"/>
              </a:rPr>
              <a:t>G</a:t>
            </a:r>
          </a:p>
          <a:p>
            <a:r>
              <a:rPr lang="en-US" sz="2200" b="1" i="1" dirty="0">
                <a:latin typeface="Times New Roman" panose="02020603050405020304" pitchFamily="18" charset="0"/>
                <a:cs typeface="Times New Roman" panose="02020603050405020304" pitchFamily="18" charset="0"/>
              </a:rPr>
              <a:t>R</a:t>
            </a:r>
          </a:p>
          <a:p>
            <a:r>
              <a:rPr lang="en-US" sz="2200" b="1" i="1" dirty="0">
                <a:latin typeface="Times New Roman" panose="02020603050405020304" pitchFamily="18" charset="0"/>
                <a:cs typeface="Times New Roman" panose="02020603050405020304" pitchFamily="18" charset="0"/>
              </a:rPr>
              <a:t>O</a:t>
            </a:r>
          </a:p>
          <a:p>
            <a:r>
              <a:rPr lang="en-US" sz="2200" b="1" i="1" dirty="0">
                <a:latin typeface="Times New Roman" panose="02020603050405020304" pitchFamily="18" charset="0"/>
                <a:cs typeface="Times New Roman" panose="02020603050405020304" pitchFamily="18" charset="0"/>
              </a:rPr>
              <a:t>U</a:t>
            </a:r>
          </a:p>
          <a:p>
            <a:r>
              <a:rPr lang="en-US" sz="2200" b="1" i="1" dirty="0">
                <a:latin typeface="Times New Roman" panose="02020603050405020304" pitchFamily="18" charset="0"/>
                <a:cs typeface="Times New Roman" panose="02020603050405020304" pitchFamily="18" charset="0"/>
              </a:rPr>
              <a:t>P</a:t>
            </a:r>
          </a:p>
          <a:p>
            <a:r>
              <a:rPr lang="en-US" sz="2200" b="1" i="1" dirty="0">
                <a:latin typeface="Times New Roman" panose="02020603050405020304" pitchFamily="18" charset="0"/>
                <a:cs typeface="Times New Roman" panose="02020603050405020304" pitchFamily="18" charset="0"/>
              </a:rPr>
              <a:t>S</a:t>
            </a:r>
            <a:endParaRPr lang="ru-RU" sz="2200" b="1" i="1" dirty="0">
              <a:latin typeface="Times New Roman" panose="02020603050405020304" pitchFamily="18" charset="0"/>
              <a:cs typeface="Times New Roman" panose="02020603050405020304" pitchFamily="18" charset="0"/>
            </a:endParaRPr>
          </a:p>
        </p:txBody>
      </p:sp>
      <p:sp>
        <p:nvSpPr>
          <p:cNvPr id="9" name="Прямоугольник 8"/>
          <p:cNvSpPr/>
          <p:nvPr/>
        </p:nvSpPr>
        <p:spPr>
          <a:xfrm>
            <a:off x="1933574" y="515622"/>
            <a:ext cx="9798763" cy="1265553"/>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p:cNvSpPr/>
          <p:nvPr/>
        </p:nvSpPr>
        <p:spPr>
          <a:xfrm>
            <a:off x="1933573" y="1934024"/>
            <a:ext cx="9798764" cy="1832844"/>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a:off x="1967063" y="3939181"/>
            <a:ext cx="9765274" cy="2512236"/>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TextBox 11"/>
          <p:cNvSpPr txBox="1"/>
          <p:nvPr/>
        </p:nvSpPr>
        <p:spPr>
          <a:xfrm>
            <a:off x="2100424" y="2106337"/>
            <a:ext cx="9467687" cy="1559529"/>
          </a:xfrm>
          <a:prstGeom prst="rect">
            <a:avLst/>
          </a:prstGeom>
          <a:noFill/>
          <a:ln>
            <a:noFill/>
          </a:ln>
        </p:spPr>
        <p:txBody>
          <a:bodyPr wrap="square" rtlCol="0">
            <a:spAutoFit/>
          </a:bodyPr>
          <a:lstStyle/>
          <a:p>
            <a:pPr>
              <a:lnSpc>
                <a:spcPct val="107000"/>
              </a:lnSpc>
              <a:spcAft>
                <a:spcPts val="0"/>
              </a:spcAft>
            </a:pPr>
            <a:r>
              <a:rPr lang="en-US" b="1" dirty="0">
                <a:latin typeface="Times New Roman" panose="02020603050405020304" pitchFamily="18" charset="0"/>
                <a:cs typeface="Times New Roman" panose="02020603050405020304" pitchFamily="18" charset="0"/>
              </a:rPr>
              <a:t>Group </a:t>
            </a:r>
            <a:r>
              <a:rPr lang="uz-Cyrl-UZ" b="1" dirty="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2. </a:t>
            </a:r>
            <a:r>
              <a:rPr lang="en-US" dirty="0">
                <a:latin typeface="Times New Roman" panose="02020603050405020304" pitchFamily="18" charset="0"/>
                <a:cs typeface="Times New Roman" panose="02020603050405020304" pitchFamily="18" charset="0"/>
              </a:rPr>
              <a:t>Food science and </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technology </a:t>
            </a:r>
            <a:r>
              <a:rPr lang="en-US" b="1" i="1" u="sng" dirty="0">
                <a:solidFill>
                  <a:schemeClr val="tx1">
                    <a:lumMod val="95000"/>
                    <a:lumOff val="5000"/>
                  </a:schemeClr>
                </a:solidFill>
                <a:latin typeface="Times New Roman" panose="02020603050405020304" pitchFamily="18" charset="0"/>
                <a:cs typeface="Times New Roman" panose="02020603050405020304" pitchFamily="18" charset="0"/>
              </a:rPr>
              <a:t>teachers and researchers </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that are going to teach the future food science professionals. This target group includes </a:t>
            </a:r>
            <a:r>
              <a:rPr lang="en-US" b="1" i="1" u="sng" dirty="0">
                <a:solidFill>
                  <a:schemeClr val="tx1">
                    <a:lumMod val="95000"/>
                    <a:lumOff val="5000"/>
                  </a:schemeClr>
                </a:solidFill>
                <a:latin typeface="Times New Roman" panose="02020603050405020304" pitchFamily="18" charset="0"/>
                <a:cs typeface="Times New Roman" panose="02020603050405020304" pitchFamily="18" charset="0"/>
              </a:rPr>
              <a:t>young teachers and researchers as well as deans, heads of departments</a:t>
            </a:r>
            <a:r>
              <a:rPr lang="en-US" i="1" u="sng"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b="1" i="1" u="sng" dirty="0">
                <a:solidFill>
                  <a:schemeClr val="tx1">
                    <a:lumMod val="95000"/>
                    <a:lumOff val="5000"/>
                  </a:schemeClr>
                </a:solidFill>
                <a:latin typeface="Times New Roman" panose="02020603050405020304" pitchFamily="18" charset="0"/>
                <a:cs typeface="Times New Roman" panose="02020603050405020304" pitchFamily="18" charset="0"/>
              </a:rPr>
              <a:t>study leaders, and laboratory heads</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from partner universities in UZB. Target group 2 is a key in order to facilitate a multiplication effect of the project’s outcomes in UZB in </a:t>
            </a:r>
            <a:r>
              <a:rPr lang="ru-RU" dirty="0" err="1">
                <a:solidFill>
                  <a:schemeClr val="tx1">
                    <a:lumMod val="95000"/>
                    <a:lumOff val="5000"/>
                  </a:schemeClr>
                </a:solidFill>
                <a:latin typeface="Times New Roman" panose="02020603050405020304" pitchFamily="18" charset="0"/>
                <a:cs typeface="Times New Roman" panose="02020603050405020304" pitchFamily="18" charset="0"/>
              </a:rPr>
              <a:t>terms</a:t>
            </a:r>
            <a:r>
              <a:rPr lang="ru-RU"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dirty="0" err="1">
                <a:solidFill>
                  <a:schemeClr val="tx1">
                    <a:lumMod val="95000"/>
                    <a:lumOff val="5000"/>
                  </a:schemeClr>
                </a:solidFill>
                <a:latin typeface="Times New Roman" panose="02020603050405020304" pitchFamily="18" charset="0"/>
                <a:cs typeface="Times New Roman" panose="02020603050405020304" pitchFamily="18" charset="0"/>
              </a:rPr>
              <a:t>of</a:t>
            </a:r>
            <a:r>
              <a:rPr lang="ru-RU"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dirty="0" err="1">
                <a:solidFill>
                  <a:schemeClr val="tx1">
                    <a:lumMod val="95000"/>
                    <a:lumOff val="5000"/>
                  </a:schemeClr>
                </a:solidFill>
                <a:latin typeface="Times New Roman" panose="02020603050405020304" pitchFamily="18" charset="0"/>
                <a:cs typeface="Times New Roman" panose="02020603050405020304" pitchFamily="18" charset="0"/>
              </a:rPr>
              <a:t>capacity</a:t>
            </a:r>
            <a:r>
              <a:rPr lang="ru-RU"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dirty="0" err="1">
                <a:solidFill>
                  <a:schemeClr val="tx1">
                    <a:lumMod val="95000"/>
                    <a:lumOff val="5000"/>
                  </a:schemeClr>
                </a:solidFill>
                <a:latin typeface="Times New Roman" panose="02020603050405020304" pitchFamily="18" charset="0"/>
                <a:cs typeface="Times New Roman" panose="02020603050405020304" pitchFamily="18" charset="0"/>
              </a:rPr>
              <a:t>building</a:t>
            </a:r>
            <a:r>
              <a:rPr lang="ru-RU" dirty="0">
                <a:solidFill>
                  <a:schemeClr val="tx1">
                    <a:lumMod val="95000"/>
                    <a:lumOff val="5000"/>
                  </a:schemeClr>
                </a:solidFill>
                <a:latin typeface="Times New Roman" panose="02020603050405020304" pitchFamily="18" charset="0"/>
                <a:cs typeface="Times New Roman" panose="02020603050405020304" pitchFamily="18" charset="0"/>
              </a:rPr>
              <a:t>.</a:t>
            </a:r>
            <a:endParaRPr lang="ru-RU" dirty="0">
              <a:solidFill>
                <a:schemeClr val="tx1">
                  <a:lumMod val="95000"/>
                  <a:lumOff val="5000"/>
                </a:schemeClr>
              </a:solidFill>
            </a:endParaRPr>
          </a:p>
        </p:txBody>
      </p:sp>
      <p:sp>
        <p:nvSpPr>
          <p:cNvPr id="13" name="TextBox 12"/>
          <p:cNvSpPr txBox="1"/>
          <p:nvPr/>
        </p:nvSpPr>
        <p:spPr>
          <a:xfrm>
            <a:off x="2100424" y="685532"/>
            <a:ext cx="9329576" cy="923330"/>
          </a:xfrm>
          <a:prstGeom prst="rect">
            <a:avLst/>
          </a:prstGeom>
          <a:noFill/>
          <a:ln>
            <a:noFill/>
          </a:ln>
        </p:spPr>
        <p:txBody>
          <a:bodyPr wrap="square" rtlCol="0">
            <a:spAutoFit/>
          </a:bodyPr>
          <a:lstStyle/>
          <a:p>
            <a:r>
              <a:rPr lang="en-US" b="1" dirty="0">
                <a:latin typeface="Times New Roman" panose="02020603050405020304" pitchFamily="18" charset="0"/>
                <a:cs typeface="Times New Roman" panose="02020603050405020304" pitchFamily="18" charset="0"/>
              </a:rPr>
              <a:t>Group </a:t>
            </a:r>
            <a:r>
              <a:rPr lang="uz-Cyrl-UZ" b="1" dirty="0">
                <a:latin typeface="Times New Roman" panose="02020603050405020304" pitchFamily="18" charset="0"/>
                <a:cs typeface="Times New Roman" panose="02020603050405020304" pitchFamily="18" charset="0"/>
              </a:rPr>
              <a:t>№1</a:t>
            </a:r>
            <a:r>
              <a:rPr lang="en-US" b="1" dirty="0">
                <a:latin typeface="Times New Roman" panose="02020603050405020304" pitchFamily="18" charset="0"/>
                <a:cs typeface="Times New Roman" panose="02020603050405020304" pitchFamily="18" charset="0"/>
              </a:rPr>
              <a:t>. </a:t>
            </a:r>
            <a:r>
              <a:rPr lang="en-US" b="1" i="1" u="sng" dirty="0">
                <a:solidFill>
                  <a:schemeClr val="tx1">
                    <a:lumMod val="95000"/>
                    <a:lumOff val="5000"/>
                  </a:schemeClr>
                </a:solidFill>
                <a:latin typeface="Times New Roman" panose="02020603050405020304" pitchFamily="18" charset="0"/>
                <a:cs typeface="Times New Roman" panose="02020603050405020304" pitchFamily="18" charset="0"/>
              </a:rPr>
              <a:t>Young food scientists </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that are going to build the future food sector in UZB. This group consists of </a:t>
            </a:r>
            <a:r>
              <a:rPr lang="en-US" b="1" i="1" u="sng" dirty="0">
                <a:solidFill>
                  <a:schemeClr val="tx1">
                    <a:lumMod val="95000"/>
                    <a:lumOff val="5000"/>
                  </a:schemeClr>
                </a:solidFill>
                <a:latin typeface="Times New Roman" panose="02020603050405020304" pitchFamily="18" charset="0"/>
                <a:cs typeface="Times New Roman" panose="02020603050405020304" pitchFamily="18" charset="0"/>
              </a:rPr>
              <a:t>BSc,</a:t>
            </a:r>
            <a:r>
              <a:rPr lang="en-US" i="1" u="sng"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b="1" i="1" u="sng" dirty="0">
                <a:solidFill>
                  <a:schemeClr val="tx1">
                    <a:lumMod val="95000"/>
                    <a:lumOff val="5000"/>
                  </a:schemeClr>
                </a:solidFill>
                <a:latin typeface="Times New Roman" panose="02020603050405020304" pitchFamily="18" charset="0"/>
                <a:cs typeface="Times New Roman" panose="02020603050405020304" pitchFamily="18" charset="0"/>
              </a:rPr>
              <a:t>MSc and PhD students </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studying in partner universities in UZB whose education is related to the food science and technology area.</a:t>
            </a:r>
            <a:endParaRPr lang="ru-RU"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14" name="TextBox 13"/>
          <p:cNvSpPr txBox="1"/>
          <p:nvPr/>
        </p:nvSpPr>
        <p:spPr>
          <a:xfrm>
            <a:off x="2100424" y="4038531"/>
            <a:ext cx="9329575" cy="2443298"/>
          </a:xfrm>
          <a:prstGeom prst="rect">
            <a:avLst/>
          </a:prstGeom>
          <a:noFill/>
        </p:spPr>
        <p:txBody>
          <a:bodyPr wrap="square" rtlCol="0">
            <a:spAutoFit/>
          </a:bodyPr>
          <a:lstStyle/>
          <a:p>
            <a:pPr>
              <a:lnSpc>
                <a:spcPct val="107000"/>
              </a:lnSpc>
              <a:spcAft>
                <a:spcPts val="0"/>
              </a:spcAft>
            </a:pPr>
            <a:r>
              <a:rPr lang="en-US" b="1" dirty="0">
                <a:latin typeface="Times New Roman" panose="02020603050405020304" pitchFamily="18" charset="0"/>
                <a:cs typeface="Times New Roman" panose="02020603050405020304" pitchFamily="18" charset="0"/>
              </a:rPr>
              <a:t>Group </a:t>
            </a:r>
            <a:r>
              <a:rPr lang="uz-Cyrl-UZ" b="1" dirty="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3. </a:t>
            </a:r>
            <a:r>
              <a:rPr lang="en-US" dirty="0">
                <a:effectLst/>
                <a:latin typeface="Times New Roman" panose="02020603050405020304" pitchFamily="18" charset="0"/>
                <a:cs typeface="Times New Roman" panose="02020603050405020304" pitchFamily="18" charset="0"/>
              </a:rPr>
              <a:t>The </a:t>
            </a:r>
            <a:r>
              <a:rPr lang="en-US" b="1" i="1" u="sng" dirty="0">
                <a:solidFill>
                  <a:schemeClr val="tx1">
                    <a:lumMod val="95000"/>
                    <a:lumOff val="5000"/>
                  </a:schemeClr>
                </a:solidFill>
                <a:effectLst/>
                <a:latin typeface="Times New Roman" panose="02020603050405020304" pitchFamily="18" charset="0"/>
                <a:cs typeface="Times New Roman" panose="02020603050405020304" pitchFamily="18" charset="0"/>
              </a:rPr>
              <a:t>food industry employees and stakeholders </a:t>
            </a:r>
            <a:r>
              <a:rPr lang="en-US" dirty="0">
                <a:solidFill>
                  <a:schemeClr val="tx1">
                    <a:lumMod val="95000"/>
                    <a:lumOff val="5000"/>
                  </a:schemeClr>
                </a:solidFill>
                <a:effectLst/>
                <a:latin typeface="Times New Roman" panose="02020603050405020304" pitchFamily="18" charset="0"/>
                <a:cs typeface="Times New Roman" panose="02020603050405020304" pitchFamily="18" charset="0"/>
              </a:rPr>
              <a:t>who are going to apply advances in science to novel foods and processes. This target group include: </a:t>
            </a:r>
            <a:endParaRPr lang="ru-RU"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US" dirty="0">
                <a:solidFill>
                  <a:schemeClr val="tx1">
                    <a:lumMod val="95000"/>
                    <a:lumOff val="5000"/>
                  </a:schemeClr>
                </a:solidFill>
                <a:effectLst/>
                <a:latin typeface="Times New Roman" panose="02020603050405020304" pitchFamily="18" charset="0"/>
                <a:cs typeface="Times New Roman" panose="02020603050405020304" pitchFamily="18" charset="0"/>
              </a:rPr>
              <a:t>mainly the food science researchers;  </a:t>
            </a:r>
            <a:endParaRPr lang="ru-RU"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US" dirty="0">
                <a:solidFill>
                  <a:schemeClr val="tx1">
                    <a:lumMod val="95000"/>
                    <a:lumOff val="5000"/>
                  </a:schemeClr>
                </a:solidFill>
                <a:effectLst/>
                <a:latin typeface="Times New Roman" panose="02020603050405020304" pitchFamily="18" charset="0"/>
                <a:cs typeface="Times New Roman" panose="02020603050405020304" pitchFamily="18" charset="0"/>
              </a:rPr>
              <a:t>experts working in food companies; managers of food industries; </a:t>
            </a:r>
            <a:endParaRPr lang="ru-RU"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US" dirty="0">
                <a:solidFill>
                  <a:schemeClr val="tx1">
                    <a:lumMod val="95000"/>
                    <a:lumOff val="5000"/>
                  </a:schemeClr>
                </a:solidFill>
                <a:effectLst/>
                <a:latin typeface="Times New Roman" panose="02020603050405020304" pitchFamily="18" charset="0"/>
                <a:cs typeface="Times New Roman" panose="02020603050405020304" pitchFamily="18" charset="0"/>
              </a:rPr>
              <a:t>heads of research and</a:t>
            </a:r>
            <a:endParaRPr lang="ru-RU"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US" dirty="0">
                <a:solidFill>
                  <a:schemeClr val="tx1">
                    <a:lumMod val="95000"/>
                    <a:lumOff val="5000"/>
                  </a:schemeClr>
                </a:solidFill>
                <a:effectLst/>
                <a:latin typeface="Times New Roman" panose="02020603050405020304" pitchFamily="18" charset="0"/>
                <a:cs typeface="Times New Roman" panose="02020603050405020304" pitchFamily="18" charset="0"/>
              </a:rPr>
              <a:t>development divisions in the food companies;</a:t>
            </a:r>
            <a:endParaRPr lang="ru-RU"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US" dirty="0">
                <a:solidFill>
                  <a:schemeClr val="tx1">
                    <a:lumMod val="95000"/>
                    <a:lumOff val="5000"/>
                  </a:schemeClr>
                </a:solidFill>
                <a:effectLst/>
                <a:latin typeface="Times New Roman" panose="02020603050405020304" pitchFamily="18" charset="0"/>
                <a:cs typeface="Times New Roman" panose="02020603050405020304" pitchFamily="18" charset="0"/>
              </a:rPr>
              <a:t>other stakeholders including private business owners, authorities, the </a:t>
            </a:r>
            <a:r>
              <a:rPr lang="en-US" dirty="0">
                <a:effectLst/>
                <a:latin typeface="Times New Roman" panose="02020603050405020304" pitchFamily="18" charset="0"/>
                <a:cs typeface="Times New Roman" panose="02020603050405020304" pitchFamily="18" charset="0"/>
              </a:rPr>
              <a:t>Ministry of Higher Education, the Ministry of Innovative Development and </a:t>
            </a:r>
            <a:r>
              <a:rPr lang="en-US" dirty="0" err="1">
                <a:effectLst/>
                <a:latin typeface="Times New Roman" panose="02020603050405020304" pitchFamily="18" charset="0"/>
                <a:cs typeface="Times New Roman" panose="02020603050405020304" pitchFamily="18" charset="0"/>
              </a:rPr>
              <a:t>O´zbekoziqovqatxolding</a:t>
            </a:r>
            <a:r>
              <a:rPr lang="en-US" dirty="0">
                <a:effectLst/>
                <a:latin typeface="Times New Roman" panose="02020603050405020304" pitchFamily="18" charset="0"/>
                <a:cs typeface="Times New Roman" panose="02020603050405020304" pitchFamily="18" charset="0"/>
              </a:rPr>
              <a:t>.</a:t>
            </a:r>
            <a:endParaRPr lang="ru-RU"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058125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504825" y="625033"/>
            <a:ext cx="11229975" cy="5918642"/>
          </a:xfrm>
        </p:spPr>
        <p:txBody>
          <a:bodyPr>
            <a:normAutofit/>
          </a:bodyPr>
          <a:lstStyle/>
          <a:p>
            <a:pPr marL="0" indent="0" algn="ctr" fontAlgn="t">
              <a:buNone/>
            </a:pPr>
            <a:r>
              <a:rPr lang="en-US" sz="2400" b="1" i="1" dirty="0" smtClean="0">
                <a:latin typeface="Times New Roman" panose="02020603050405020304" pitchFamily="18" charset="0"/>
                <a:cs typeface="Times New Roman" panose="02020603050405020304" pitchFamily="18" charset="0"/>
              </a:rPr>
              <a:t>BENEFITS OF PROJECT</a:t>
            </a:r>
          </a:p>
          <a:p>
            <a:pPr marL="0" indent="0" fontAlgn="t">
              <a:buNone/>
            </a:pPr>
            <a:endParaRPr lang="en-US" sz="2400" dirty="0">
              <a:latin typeface="Times New Roman" panose="02020603050405020304" pitchFamily="18" charset="0"/>
              <a:cs typeface="Times New Roman" panose="02020603050405020304" pitchFamily="18" charset="0"/>
            </a:endParaRPr>
          </a:p>
          <a:p>
            <a:pPr marL="0" indent="0" fontAlgn="t">
              <a:buNone/>
            </a:pPr>
            <a:r>
              <a:rPr lang="en-US" sz="2400" b="1" dirty="0" smtClean="0">
                <a:latin typeface="Times New Roman" panose="02020603050405020304" pitchFamily="18" charset="0"/>
                <a:cs typeface="Times New Roman" panose="02020603050405020304" pitchFamily="18" charset="0"/>
              </a:rPr>
              <a:t>The </a:t>
            </a:r>
            <a:r>
              <a:rPr lang="en-US" sz="2400" b="1" dirty="0">
                <a:latin typeface="Times New Roman" panose="02020603050405020304" pitchFamily="18" charset="0"/>
                <a:cs typeface="Times New Roman" panose="02020603050405020304" pitchFamily="18" charset="0"/>
              </a:rPr>
              <a:t>target group 1 </a:t>
            </a:r>
            <a:r>
              <a:rPr lang="en-US" sz="2400" dirty="0">
                <a:latin typeface="Times New Roman" panose="02020603050405020304" pitchFamily="18" charset="0"/>
                <a:cs typeface="Times New Roman" panose="02020603050405020304" pitchFamily="18" charset="0"/>
              </a:rPr>
              <a:t>of young faculty members of partner universities will benefit from EU training </a:t>
            </a:r>
            <a:r>
              <a:rPr lang="en-US" sz="2400" dirty="0" smtClean="0">
                <a:latin typeface="Times New Roman" panose="02020603050405020304" pitchFamily="18" charset="0"/>
                <a:cs typeface="Times New Roman" panose="02020603050405020304" pitchFamily="18" charset="0"/>
              </a:rPr>
              <a:t>and update </a:t>
            </a:r>
            <a:r>
              <a:rPr lang="en-US" sz="2400" dirty="0">
                <a:latin typeface="Times New Roman" panose="02020603050405020304" pitchFamily="18" charset="0"/>
                <a:cs typeface="Times New Roman" panose="02020603050405020304" pitchFamily="18" charset="0"/>
              </a:rPr>
              <a:t>their capacities on education and research in advanced food science and technology</a:t>
            </a:r>
            <a:r>
              <a:rPr lang="en-US" sz="2400" dirty="0" smtClean="0">
                <a:latin typeface="Times New Roman" panose="02020603050405020304" pitchFamily="18" charset="0"/>
                <a:cs typeface="Times New Roman" panose="02020603050405020304" pitchFamily="18" charset="0"/>
              </a:rPr>
              <a:t>.</a:t>
            </a:r>
          </a:p>
          <a:p>
            <a:pPr marL="0" indent="0" fontAlgn="t">
              <a:buNone/>
            </a:pPr>
            <a:endParaRPr lang="en-US" sz="2400" dirty="0">
              <a:latin typeface="Times New Roman" panose="02020603050405020304" pitchFamily="18" charset="0"/>
              <a:cs typeface="Times New Roman" panose="02020603050405020304" pitchFamily="18" charset="0"/>
            </a:endParaRPr>
          </a:p>
          <a:p>
            <a:pPr marL="0" indent="0" fontAlgn="t">
              <a:buNone/>
            </a:pPr>
            <a:r>
              <a:rPr lang="en-US" sz="2400" b="1" dirty="0">
                <a:latin typeface="Times New Roman" panose="02020603050405020304" pitchFamily="18" charset="0"/>
                <a:cs typeface="Times New Roman" panose="02020603050405020304" pitchFamily="18" charset="0"/>
              </a:rPr>
              <a:t>The target group 2 </a:t>
            </a:r>
            <a:r>
              <a:rPr lang="en-US" sz="2400" dirty="0">
                <a:latin typeface="Times New Roman" panose="02020603050405020304" pitchFamily="18" charset="0"/>
                <a:cs typeface="Times New Roman" panose="02020603050405020304" pitchFamily="18" charset="0"/>
              </a:rPr>
              <a:t>of students will benefit from updated teaching materials and better </a:t>
            </a:r>
            <a:r>
              <a:rPr lang="en-US" sz="2400" dirty="0" smtClean="0">
                <a:latin typeface="Times New Roman" panose="02020603050405020304" pitchFamily="18" charset="0"/>
                <a:cs typeface="Times New Roman" panose="02020603050405020304" pitchFamily="18" charset="0"/>
              </a:rPr>
              <a:t>in-class performance</a:t>
            </a:r>
            <a:r>
              <a:rPr lang="en-US" sz="2400" dirty="0">
                <a:latin typeface="Times New Roman" panose="02020603050405020304" pitchFamily="18" charset="0"/>
                <a:cs typeface="Times New Roman" panose="02020603050405020304" pitchFamily="18" charset="0"/>
              </a:rPr>
              <a:t>, laboratory skills of faculty members, food industry linked case studies and </a:t>
            </a:r>
            <a:r>
              <a:rPr lang="en-US" sz="2400" dirty="0" smtClean="0">
                <a:latin typeface="Times New Roman" panose="02020603050405020304" pitchFamily="18" charset="0"/>
                <a:cs typeface="Times New Roman" panose="02020603050405020304" pitchFamily="18" charset="0"/>
              </a:rPr>
              <a:t>on-site education </a:t>
            </a:r>
            <a:r>
              <a:rPr lang="en-US" sz="2400" dirty="0">
                <a:latin typeface="Times New Roman" panose="02020603050405020304" pitchFamily="18" charset="0"/>
                <a:cs typeface="Times New Roman" panose="02020603050405020304" pitchFamily="18" charset="0"/>
              </a:rPr>
              <a:t>at newly established partners from food sector of UZB</a:t>
            </a:r>
            <a:r>
              <a:rPr lang="en-US" sz="2400" dirty="0" smtClean="0">
                <a:latin typeface="Times New Roman" panose="02020603050405020304" pitchFamily="18" charset="0"/>
                <a:cs typeface="Times New Roman" panose="02020603050405020304" pitchFamily="18" charset="0"/>
              </a:rPr>
              <a:t>.</a:t>
            </a:r>
          </a:p>
          <a:p>
            <a:pPr marL="0" indent="0" fontAlgn="t">
              <a:buNone/>
            </a:pPr>
            <a:endParaRPr lang="en-US" sz="2400" dirty="0" smtClean="0">
              <a:latin typeface="Times New Roman" panose="02020603050405020304" pitchFamily="18" charset="0"/>
              <a:cs typeface="Times New Roman" panose="02020603050405020304" pitchFamily="18" charset="0"/>
            </a:endParaRPr>
          </a:p>
          <a:p>
            <a:pPr marL="0" indent="0" fontAlgn="t">
              <a:buNone/>
            </a:pPr>
            <a:r>
              <a:rPr lang="en-US" sz="2400" b="1" dirty="0" smtClean="0">
                <a:latin typeface="Times New Roman" panose="02020603050405020304" pitchFamily="18" charset="0"/>
                <a:cs typeface="Times New Roman" panose="02020603050405020304" pitchFamily="18" charset="0"/>
              </a:rPr>
              <a:t>The </a:t>
            </a:r>
            <a:r>
              <a:rPr lang="en-US" sz="2400" b="1" dirty="0">
                <a:latin typeface="Times New Roman" panose="02020603050405020304" pitchFamily="18" charset="0"/>
                <a:cs typeface="Times New Roman" panose="02020603050405020304" pitchFamily="18" charset="0"/>
              </a:rPr>
              <a:t>third target group </a:t>
            </a:r>
            <a:r>
              <a:rPr lang="en-US" sz="2400" dirty="0">
                <a:latin typeface="Times New Roman" panose="02020603050405020304" pitchFamily="18" charset="0"/>
                <a:cs typeface="Times New Roman" panose="02020603050405020304" pitchFamily="18" charset="0"/>
              </a:rPr>
              <a:t>is food industry partners that will benefit from strongly improved and better </a:t>
            </a:r>
            <a:r>
              <a:rPr lang="en-US" sz="2400" dirty="0" smtClean="0">
                <a:latin typeface="Times New Roman" panose="02020603050405020304" pitchFamily="18" charset="0"/>
                <a:cs typeface="Times New Roman" panose="02020603050405020304" pitchFamily="18" charset="0"/>
              </a:rPr>
              <a:t>skilled graduates</a:t>
            </a:r>
            <a:r>
              <a:rPr lang="en-US" sz="2400" dirty="0">
                <a:latin typeface="Times New Roman" panose="02020603050405020304" pitchFamily="18" charset="0"/>
                <a:cs typeface="Times New Roman" panose="02020603050405020304" pitchFamily="18" charset="0"/>
              </a:rPr>
              <a:t>, that will have sufficient knowledge on modern technology and techniques, </a:t>
            </a:r>
            <a:r>
              <a:rPr lang="en-US" sz="2400" dirty="0" smtClean="0">
                <a:latin typeface="Times New Roman" panose="02020603050405020304" pitchFamily="18" charset="0"/>
                <a:cs typeface="Times New Roman" panose="02020603050405020304" pitchFamily="18" charset="0"/>
              </a:rPr>
              <a:t>market requirements</a:t>
            </a:r>
            <a:r>
              <a:rPr lang="en-US" sz="2400" dirty="0">
                <a:latin typeface="Times New Roman" panose="02020603050405020304" pitchFamily="18" charset="0"/>
                <a:cs typeface="Times New Roman" panose="02020603050405020304" pitchFamily="18" charset="0"/>
              </a:rPr>
              <a:t>, understanding of challenges and industry needs.</a:t>
            </a:r>
          </a:p>
        </p:txBody>
      </p:sp>
    </p:spTree>
    <p:extLst>
      <p:ext uri="{BB962C8B-B14F-4D97-AF65-F5344CB8AC3E}">
        <p14:creationId xmlns:p14="http://schemas.microsoft.com/office/powerpoint/2010/main" val="37850371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3400" y="619125"/>
            <a:ext cx="11049000" cy="5800726"/>
          </a:xfrm>
        </p:spPr>
        <p:txBody>
          <a:bodyPr>
            <a:normAutofit/>
          </a:bodyPr>
          <a:lstStyle/>
          <a:p>
            <a:pPr marL="0" indent="0" algn="ctr">
              <a:buNone/>
            </a:pPr>
            <a:r>
              <a:rPr lang="en-US" b="1" i="1" dirty="0" smtClean="0">
                <a:latin typeface="Times New Roman" panose="02020603050405020304" pitchFamily="18" charset="0"/>
                <a:cs typeface="Times New Roman" panose="02020603050405020304" pitchFamily="18" charset="0"/>
              </a:rPr>
              <a:t>ROLES </a:t>
            </a:r>
            <a:r>
              <a:rPr lang="en-US" b="1" i="1" dirty="0">
                <a:latin typeface="Times New Roman" panose="02020603050405020304" pitchFamily="18" charset="0"/>
                <a:cs typeface="Times New Roman" panose="02020603050405020304" pitchFamily="18" charset="0"/>
              </a:rPr>
              <a:t>OF PARTNERS</a:t>
            </a:r>
            <a:endParaRPr lang="ru-RU" b="1" i="1"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WP1 will be led by </a:t>
            </a:r>
            <a:r>
              <a:rPr lang="en-US" sz="2000" b="1" i="1" dirty="0">
                <a:solidFill>
                  <a:schemeClr val="tx1">
                    <a:lumMod val="95000"/>
                    <a:lumOff val="5000"/>
                  </a:schemeClr>
                </a:solidFill>
                <a:latin typeface="Times New Roman" panose="02020603050405020304" pitchFamily="18" charset="0"/>
                <a:cs typeface="Times New Roman" panose="02020603050405020304" pitchFamily="18" charset="0"/>
              </a:rPr>
              <a:t>P1</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which is an applicant and a key partner in UZB where majority of UZB food experts are educated, in collaboration with </a:t>
            </a:r>
            <a:r>
              <a:rPr lang="en-US" sz="2000" b="1" i="1" dirty="0">
                <a:solidFill>
                  <a:schemeClr val="tx1">
                    <a:lumMod val="95000"/>
                    <a:lumOff val="5000"/>
                  </a:schemeClr>
                </a:solidFill>
                <a:latin typeface="Times New Roman" panose="02020603050405020304" pitchFamily="18" charset="0"/>
                <a:cs typeface="Times New Roman" panose="02020603050405020304" pitchFamily="18" charset="0"/>
              </a:rPr>
              <a:t>P2. </a:t>
            </a:r>
            <a:endParaRPr lang="ru-RU" sz="2000" b="1" i="1" dirty="0">
              <a:solidFill>
                <a:schemeClr val="tx1">
                  <a:lumMod val="95000"/>
                  <a:lumOff val="5000"/>
                </a:schemeClr>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000" b="1" i="1" dirty="0">
                <a:solidFill>
                  <a:schemeClr val="tx1">
                    <a:lumMod val="95000"/>
                    <a:lumOff val="5000"/>
                  </a:schemeClr>
                </a:solidFill>
                <a:latin typeface="Times New Roman" panose="02020603050405020304" pitchFamily="18" charset="0"/>
                <a:cs typeface="Times New Roman" panose="02020603050405020304" pitchFamily="18" charset="0"/>
              </a:rPr>
              <a:t>P1</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is responsible for the general project management</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(WP1, Co-lead by </a:t>
            </a:r>
            <a:r>
              <a:rPr lang="en-US" sz="2000" b="1" i="1" dirty="0">
                <a:solidFill>
                  <a:schemeClr val="tx1">
                    <a:lumMod val="95000"/>
                    <a:lumOff val="5000"/>
                  </a:schemeClr>
                </a:solidFill>
                <a:latin typeface="Times New Roman" panose="02020603050405020304" pitchFamily="18" charset="0"/>
                <a:cs typeface="Times New Roman" panose="02020603050405020304" pitchFamily="18" charset="0"/>
              </a:rPr>
              <a:t>P2</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and will stay in contact with the EACEA throughout the project</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000" dirty="0">
              <a:solidFill>
                <a:schemeClr val="tx1">
                  <a:lumMod val="95000"/>
                  <a:lumOff val="5000"/>
                </a:schemeClr>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000" b="1" i="1" dirty="0">
                <a:solidFill>
                  <a:schemeClr val="tx1">
                    <a:lumMod val="95000"/>
                    <a:lumOff val="5000"/>
                  </a:schemeClr>
                </a:solidFill>
                <a:latin typeface="Times New Roman" panose="02020603050405020304" pitchFamily="18" charset="0"/>
                <a:cs typeface="Times New Roman" panose="02020603050405020304" pitchFamily="18" charset="0"/>
              </a:rPr>
              <a:t> P1 and P2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is also responsible for administration, risk mitigation actions, preparation of the financial reports, and project outcome evaluation reports together with </a:t>
            </a:r>
            <a:r>
              <a:rPr lang="en-US" sz="2000" b="1" i="1" dirty="0">
                <a:solidFill>
                  <a:schemeClr val="tx1">
                    <a:lumMod val="95000"/>
                    <a:lumOff val="5000"/>
                  </a:schemeClr>
                </a:solidFill>
                <a:latin typeface="Times New Roman" panose="02020603050405020304" pitchFamily="18" charset="0"/>
                <a:cs typeface="Times New Roman" panose="02020603050405020304" pitchFamily="18" charset="0"/>
              </a:rPr>
              <a:t>P6 and P4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(the leader of WP6).</a:t>
            </a:r>
            <a:endParaRPr lang="ru-RU" sz="2000" dirty="0">
              <a:solidFill>
                <a:schemeClr val="tx1">
                  <a:lumMod val="95000"/>
                  <a:lumOff val="5000"/>
                </a:schemeClr>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All project administrative and preparative work (WP1) will be led by the project manager.</a:t>
            </a:r>
          </a:p>
          <a:p>
            <a:pPr>
              <a:buFont typeface="Wingdings" panose="05000000000000000000" pitchFamily="2" charset="2"/>
              <a:buChar char="Ø"/>
            </a:pP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WP2 will be led by </a:t>
            </a:r>
            <a:r>
              <a:rPr lang="en-US" sz="2000" b="1" i="1" dirty="0">
                <a:solidFill>
                  <a:schemeClr val="tx1">
                    <a:lumMod val="95000"/>
                    <a:lumOff val="5000"/>
                  </a:schemeClr>
                </a:solidFill>
                <a:latin typeface="Times New Roman" panose="02020603050405020304" pitchFamily="18" charset="0"/>
                <a:cs typeface="Times New Roman" panose="02020603050405020304" pitchFamily="18" charset="0"/>
              </a:rPr>
              <a:t>P8 i</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n collaboration with </a:t>
            </a:r>
            <a:r>
              <a:rPr lang="en-US" sz="2000" b="1" i="1" dirty="0">
                <a:solidFill>
                  <a:schemeClr val="tx1">
                    <a:lumMod val="95000"/>
                    <a:lumOff val="5000"/>
                  </a:schemeClr>
                </a:solidFill>
                <a:latin typeface="Times New Roman" panose="02020603050405020304" pitchFamily="18" charset="0"/>
                <a:cs typeface="Times New Roman" panose="02020603050405020304" pitchFamily="18" charset="0"/>
              </a:rPr>
              <a:t>P7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due to their close links with industries and will be responsible for detained skills gap and expertise mismatch in UZB food sectors.</a:t>
            </a:r>
          </a:p>
          <a:p>
            <a:pPr>
              <a:buFont typeface="Wingdings" panose="05000000000000000000" pitchFamily="2" charset="2"/>
              <a:buChar char="Ø"/>
            </a:pPr>
            <a:r>
              <a:rPr lang="en-US" sz="2000" b="1" i="1" dirty="0">
                <a:solidFill>
                  <a:schemeClr val="tx1">
                    <a:lumMod val="95000"/>
                    <a:lumOff val="5000"/>
                  </a:schemeClr>
                </a:solidFill>
                <a:latin typeface="Times New Roman" panose="02020603050405020304" pitchFamily="18" charset="0"/>
                <a:cs typeface="Times New Roman" panose="02020603050405020304" pitchFamily="18" charset="0"/>
              </a:rPr>
              <a:t>P2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has been selected to lead WP3 with co-leaders </a:t>
            </a:r>
            <a:r>
              <a:rPr lang="en-US" sz="2000" b="1" i="1" dirty="0">
                <a:solidFill>
                  <a:schemeClr val="tx1">
                    <a:lumMod val="95000"/>
                    <a:lumOff val="5000"/>
                  </a:schemeClr>
                </a:solidFill>
                <a:latin typeface="Times New Roman" panose="02020603050405020304" pitchFamily="18" charset="0"/>
                <a:cs typeface="Times New Roman" panose="02020603050405020304" pitchFamily="18" charset="0"/>
              </a:rPr>
              <a:t>P1 and P3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mainly because it is the partner providing learning and education programs for CAMP, P1 is educating the majority of UZB food experts, while </a:t>
            </a:r>
            <a:r>
              <a:rPr lang="en-US" sz="2000" b="1" i="1" dirty="0">
                <a:solidFill>
                  <a:schemeClr val="tx1">
                    <a:lumMod val="95000"/>
                    <a:lumOff val="5000"/>
                  </a:schemeClr>
                </a:solidFill>
                <a:latin typeface="Times New Roman" panose="02020603050405020304" pitchFamily="18" charset="0"/>
                <a:cs typeface="Times New Roman" panose="02020603050405020304" pitchFamily="18" charset="0"/>
              </a:rPr>
              <a:t>P2 and P3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will support </a:t>
            </a:r>
            <a:r>
              <a:rPr lang="en-US" sz="2000" b="1" i="1" dirty="0">
                <a:solidFill>
                  <a:schemeClr val="tx1">
                    <a:lumMod val="95000"/>
                    <a:lumOff val="5000"/>
                  </a:schemeClr>
                </a:solidFill>
                <a:latin typeface="Times New Roman" panose="02020603050405020304" pitchFamily="18" charset="0"/>
                <a:cs typeface="Times New Roman" panose="02020603050405020304" pitchFamily="18" charset="0"/>
              </a:rPr>
              <a:t>P1</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in selection of students for CAMPs.</a:t>
            </a:r>
          </a:p>
          <a:p>
            <a:pPr>
              <a:buFont typeface="Wingdings" panose="05000000000000000000" pitchFamily="2" charset="2"/>
              <a:buChar char="Ø"/>
            </a:pPr>
            <a:r>
              <a:rPr lang="en-US" sz="2000" b="1" i="1" dirty="0">
                <a:solidFill>
                  <a:schemeClr val="tx1">
                    <a:lumMod val="95000"/>
                    <a:lumOff val="5000"/>
                  </a:schemeClr>
                </a:solidFill>
                <a:latin typeface="Times New Roman" panose="02020603050405020304" pitchFamily="18" charset="0"/>
                <a:cs typeface="Times New Roman" panose="02020603050405020304" pitchFamily="18" charset="0"/>
              </a:rPr>
              <a:t>P3</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carries the responsibilities of setting up train-the-trainer scheme based on outcomes of WP2.</a:t>
            </a:r>
          </a:p>
          <a:p>
            <a:pPr>
              <a:buFont typeface="Wingdings" panose="05000000000000000000" pitchFamily="2" charset="2"/>
              <a:buChar char="Ø"/>
            </a:pPr>
            <a:r>
              <a:rPr lang="en-US" sz="2000" b="1" i="1" dirty="0">
                <a:solidFill>
                  <a:schemeClr val="tx1">
                    <a:lumMod val="95000"/>
                    <a:lumOff val="5000"/>
                  </a:schemeClr>
                </a:solidFill>
                <a:latin typeface="Times New Roman" panose="02020603050405020304" pitchFamily="18" charset="0"/>
                <a:cs typeface="Times New Roman" panose="02020603050405020304" pitchFamily="18" charset="0"/>
              </a:rPr>
              <a:t>P5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will cover Bukhara region, </a:t>
            </a:r>
            <a:r>
              <a:rPr lang="en-US" sz="2000" b="1" i="1" dirty="0">
                <a:solidFill>
                  <a:schemeClr val="tx1">
                    <a:lumMod val="95000"/>
                    <a:lumOff val="5000"/>
                  </a:schemeClr>
                </a:solidFill>
                <a:latin typeface="Times New Roman" panose="02020603050405020304" pitchFamily="18" charset="0"/>
                <a:cs typeface="Times New Roman" panose="02020603050405020304" pitchFamily="18" charset="0"/>
              </a:rPr>
              <a:t>P7</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err="1">
                <a:solidFill>
                  <a:schemeClr val="tx1">
                    <a:lumMod val="95000"/>
                    <a:lumOff val="5000"/>
                  </a:schemeClr>
                </a:solidFill>
                <a:latin typeface="Times New Roman" panose="02020603050405020304" pitchFamily="18" charset="0"/>
                <a:cs typeface="Times New Roman" panose="02020603050405020304" pitchFamily="18" charset="0"/>
              </a:rPr>
              <a:t>Khorezm</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regions and </a:t>
            </a:r>
            <a:r>
              <a:rPr lang="en-US" sz="2000" b="1" i="1" dirty="0">
                <a:solidFill>
                  <a:schemeClr val="tx1">
                    <a:lumMod val="95000"/>
                    <a:lumOff val="5000"/>
                  </a:schemeClr>
                </a:solidFill>
                <a:latin typeface="Times New Roman" panose="02020603050405020304" pitchFamily="18" charset="0"/>
                <a:cs typeface="Times New Roman" panose="02020603050405020304" pitchFamily="18" charset="0"/>
              </a:rPr>
              <a:t>P1</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-capital and other regions of UZB.</a:t>
            </a:r>
          </a:p>
          <a:p>
            <a:pPr marL="0" indent="0">
              <a:buNone/>
            </a:pPr>
            <a:endParaRPr lang="en-US" sz="1800" dirty="0">
              <a:latin typeface="Times New Roman" panose="02020603050405020304" pitchFamily="18" charset="0"/>
              <a:cs typeface="Times New Roman" panose="02020603050405020304" pitchFamily="18" charset="0"/>
            </a:endParaRPr>
          </a:p>
          <a:p>
            <a:pPr marL="0" indent="0">
              <a:buNone/>
            </a:pPr>
            <a:endParaRPr lang="en-US" b="1" dirty="0">
              <a:latin typeface="Times New Roman" panose="02020603050405020304" pitchFamily="18" charset="0"/>
              <a:cs typeface="Times New Roman" panose="02020603050405020304" pitchFamily="18" charset="0"/>
            </a:endParaRPr>
          </a:p>
          <a:p>
            <a:pPr marL="0" indent="0" algn="ctr">
              <a:buNone/>
            </a:pPr>
            <a:endParaRPr lang="en-US" sz="2400" b="1" dirty="0">
              <a:ln w="0" cap="flat" cmpd="sng" algn="ctr">
                <a:solidFill>
                  <a:srgbClr val="0070C0"/>
                </a:solidFill>
                <a:prstDash val="solid"/>
                <a:round/>
              </a:ln>
              <a:solidFill>
                <a:srgbClr val="00000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63446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3400" y="523874"/>
            <a:ext cx="11049000" cy="5962651"/>
          </a:xfrm>
        </p:spPr>
        <p:txBody>
          <a:bodyPr>
            <a:normAutofit/>
          </a:bodyPr>
          <a:lstStyle/>
          <a:p>
            <a:pPr marL="0" indent="0" algn="ctr">
              <a:buNone/>
            </a:pPr>
            <a:r>
              <a:rPr lang="en-US" b="1" i="1" dirty="0" smtClean="0">
                <a:latin typeface="Times New Roman" panose="02020603050405020304" pitchFamily="18" charset="0"/>
                <a:cs typeface="Times New Roman" panose="02020603050405020304" pitchFamily="18" charset="0"/>
              </a:rPr>
              <a:t>ROLES </a:t>
            </a:r>
            <a:r>
              <a:rPr lang="en-US" b="1" i="1" dirty="0">
                <a:latin typeface="Times New Roman" panose="02020603050405020304" pitchFamily="18" charset="0"/>
                <a:cs typeface="Times New Roman" panose="02020603050405020304" pitchFamily="18" charset="0"/>
              </a:rPr>
              <a:t>OF PARTNERS</a:t>
            </a:r>
            <a:endParaRPr lang="ru-RU" b="1" i="1"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000" i="1" dirty="0">
                <a:latin typeface="Times New Roman" panose="02020603050405020304" pitchFamily="18" charset="0"/>
                <a:cs typeface="Times New Roman" panose="02020603050405020304" pitchFamily="18" charset="0"/>
              </a:rPr>
              <a:t>P5</a:t>
            </a:r>
            <a:r>
              <a:rPr lang="en-US" sz="2000" dirty="0">
                <a:latin typeface="Times New Roman" panose="02020603050405020304" pitchFamily="18" charset="0"/>
                <a:cs typeface="Times New Roman" panose="02020603050405020304" pitchFamily="18" charset="0"/>
              </a:rPr>
              <a:t> will lead WP5 in collaboration with </a:t>
            </a:r>
            <a:r>
              <a:rPr lang="en-US" sz="2000" i="1" dirty="0">
                <a:latin typeface="Times New Roman" panose="02020603050405020304" pitchFamily="18" charset="0"/>
                <a:cs typeface="Times New Roman" panose="02020603050405020304" pitchFamily="18" charset="0"/>
              </a:rPr>
              <a:t>P1 and P5 </a:t>
            </a:r>
            <a:r>
              <a:rPr lang="en-US" sz="2000" dirty="0">
                <a:latin typeface="Times New Roman" panose="02020603050405020304" pitchFamily="18" charset="0"/>
                <a:cs typeface="Times New Roman" panose="02020603050405020304" pitchFamily="18" charset="0"/>
              </a:rPr>
              <a:t>mainly because they are the biggest partner universities in UZB that focuses on implementing research outcomes in industries to solve problems and create jobs in all regions of UZB.</a:t>
            </a:r>
          </a:p>
          <a:p>
            <a:pPr>
              <a:buFont typeface="Wingdings" panose="05000000000000000000" pitchFamily="2" charset="2"/>
              <a:buChar char="Ø"/>
            </a:pPr>
            <a:r>
              <a:rPr lang="en-US" sz="2000" i="1" dirty="0">
                <a:latin typeface="Times New Roman" panose="02020603050405020304" pitchFamily="18" charset="0"/>
                <a:cs typeface="Times New Roman" panose="02020603050405020304" pitchFamily="18" charset="0"/>
              </a:rPr>
              <a:t>P2 </a:t>
            </a:r>
            <a:r>
              <a:rPr lang="en-US" sz="2000" dirty="0">
                <a:latin typeface="Times New Roman" panose="02020603050405020304" pitchFamily="18" charset="0"/>
                <a:cs typeface="Times New Roman" panose="02020603050405020304" pitchFamily="18" charset="0"/>
              </a:rPr>
              <a:t>will support the project coordinator and lead Local Coordination Team (LCT) for the overall management of project’s activities in UZB.</a:t>
            </a:r>
          </a:p>
          <a:p>
            <a:pPr>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Overall quality of results obtained from each WP will be monitored by </a:t>
            </a:r>
            <a:r>
              <a:rPr lang="en-US" sz="2000" i="1" dirty="0">
                <a:latin typeface="Times New Roman" panose="02020603050405020304" pitchFamily="18" charset="0"/>
                <a:cs typeface="Times New Roman" panose="02020603050405020304" pitchFamily="18" charset="0"/>
              </a:rPr>
              <a:t>P6</a:t>
            </a:r>
            <a:r>
              <a:rPr lang="en-US" sz="2000" dirty="0">
                <a:latin typeface="Times New Roman" panose="02020603050405020304" pitchFamily="18" charset="0"/>
                <a:cs typeface="Times New Roman" panose="02020603050405020304" pitchFamily="18" charset="0"/>
              </a:rPr>
              <a:t> with a help of </a:t>
            </a:r>
            <a:r>
              <a:rPr lang="en-US" sz="2000" i="1" dirty="0">
                <a:latin typeface="Times New Roman" panose="02020603050405020304" pitchFamily="18" charset="0"/>
                <a:cs typeface="Times New Roman" panose="02020603050405020304" pitchFamily="18" charset="0"/>
              </a:rPr>
              <a:t>P4</a:t>
            </a:r>
            <a:r>
              <a:rPr lang="en-US" sz="2000" dirty="0">
                <a:latin typeface="Times New Roman" panose="02020603050405020304" pitchFamily="18" charset="0"/>
                <a:cs typeface="Times New Roman" panose="02020603050405020304" pitchFamily="18" charset="0"/>
              </a:rPr>
              <a:t> in WP6, and will document them twice a year.</a:t>
            </a:r>
          </a:p>
          <a:p>
            <a:pPr>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Financial resources are allocated between partners according to their role in the project, accounting for amount of work required (staff cost), number of students and trainees they will send to CAMPs and EU HEIs for training (see WPs and budget for details).</a:t>
            </a:r>
          </a:p>
          <a:p>
            <a:pPr>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Financial resources of camps will be allocated across all UZB partners and UZB partners will take the responsibilities on how to spend it.</a:t>
            </a:r>
          </a:p>
          <a:p>
            <a:pPr>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EU HEIs will receive trainees from each partner in UZB and will provide the best possible, hands-on training in either teaching or research.</a:t>
            </a:r>
          </a:p>
          <a:p>
            <a:pPr>
              <a:buFont typeface="Wingdings" panose="05000000000000000000" pitchFamily="2" charset="2"/>
              <a:buChar char="Ø"/>
            </a:pPr>
            <a:r>
              <a:rPr lang="en-US" sz="2000" i="1" dirty="0">
                <a:latin typeface="Times New Roman" panose="02020603050405020304" pitchFamily="18" charset="0"/>
                <a:cs typeface="Times New Roman" panose="02020603050405020304" pitchFamily="18" charset="0"/>
              </a:rPr>
              <a:t>P7</a:t>
            </a:r>
            <a:r>
              <a:rPr lang="en-US" sz="2000" dirty="0">
                <a:latin typeface="Times New Roman" panose="02020603050405020304" pitchFamily="18" charset="0"/>
                <a:cs typeface="Times New Roman" panose="02020603050405020304" pitchFamily="18" charset="0"/>
              </a:rPr>
              <a:t> will lead together with P4 the dissemination and exploitation of project’s outcomes, including two planned conferences (WP7).</a:t>
            </a:r>
          </a:p>
        </p:txBody>
      </p:sp>
    </p:spTree>
    <p:extLst>
      <p:ext uri="{BB962C8B-B14F-4D97-AF65-F5344CB8AC3E}">
        <p14:creationId xmlns:p14="http://schemas.microsoft.com/office/powerpoint/2010/main" val="11466698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14349" y="419100"/>
            <a:ext cx="11172825" cy="6010276"/>
          </a:xfrm>
        </p:spPr>
        <p:txBody>
          <a:bodyPr>
            <a:normAutofit/>
          </a:bodyPr>
          <a:lstStyle/>
          <a:p>
            <a:pPr marL="0" indent="0" algn="ctr">
              <a:buNone/>
            </a:pPr>
            <a:r>
              <a:rPr lang="en-US" sz="2200" b="1" u="sng" dirty="0" smtClean="0">
                <a:latin typeface="Times New Roman" panose="02020603050405020304" pitchFamily="18" charset="0"/>
                <a:cs typeface="Times New Roman" panose="02020603050405020304" pitchFamily="18" charset="0"/>
              </a:rPr>
              <a:t>Activities </a:t>
            </a:r>
            <a:r>
              <a:rPr lang="en-US" sz="2200" b="1" u="sng" dirty="0">
                <a:latin typeface="Times New Roman" panose="02020603050405020304" pitchFamily="18" charset="0"/>
                <a:cs typeface="Times New Roman" panose="02020603050405020304" pitchFamily="18" charset="0"/>
              </a:rPr>
              <a:t>for the first 12 months of Project</a:t>
            </a:r>
          </a:p>
          <a:p>
            <a:pPr lvl="0" algn="just"/>
            <a:r>
              <a:rPr lang="en-US" sz="1800" b="1" i="1" dirty="0">
                <a:latin typeface="Times New Roman" panose="02020603050405020304" pitchFamily="18" charset="0"/>
                <a:cs typeface="Times New Roman" panose="02020603050405020304" pitchFamily="18" charset="0"/>
              </a:rPr>
              <a:t>Kick-of meeting  - </a:t>
            </a:r>
            <a:r>
              <a:rPr lang="en-US" sz="1800" i="1" dirty="0">
                <a:latin typeface="Times New Roman" panose="02020603050405020304" pitchFamily="18" charset="0"/>
                <a:cs typeface="Times New Roman" panose="02020603050405020304" pitchFamily="18" charset="0"/>
              </a:rPr>
              <a:t>planned to be held on 14</a:t>
            </a:r>
            <a:r>
              <a:rPr lang="en-US" sz="1800" i="1" baseline="30000" dirty="0">
                <a:latin typeface="Times New Roman" panose="02020603050405020304" pitchFamily="18" charset="0"/>
                <a:cs typeface="Times New Roman" panose="02020603050405020304" pitchFamily="18" charset="0"/>
              </a:rPr>
              <a:t>th</a:t>
            </a:r>
            <a:r>
              <a:rPr lang="en-US" sz="1800" i="1" dirty="0">
                <a:latin typeface="Times New Roman" panose="02020603050405020304" pitchFamily="18" charset="0"/>
                <a:cs typeface="Times New Roman" panose="02020603050405020304" pitchFamily="18" charset="0"/>
              </a:rPr>
              <a:t> April, 2023 in Tashkent. </a:t>
            </a:r>
          </a:p>
          <a:p>
            <a:pPr lvl="0" algn="just"/>
            <a:r>
              <a:rPr lang="en-US" sz="1800" b="1" i="1" dirty="0">
                <a:latin typeface="Times New Roman" panose="02020603050405020304" pitchFamily="18" charset="0"/>
                <a:cs typeface="Times New Roman" panose="02020603050405020304" pitchFamily="18" charset="0"/>
              </a:rPr>
              <a:t>Project website development – </a:t>
            </a:r>
            <a:r>
              <a:rPr lang="en-US" sz="1800" i="1" dirty="0">
                <a:latin typeface="Times New Roman" panose="02020603050405020304" pitchFamily="18" charset="0"/>
                <a:cs typeface="Times New Roman" panose="02020603050405020304" pitchFamily="18" charset="0"/>
              </a:rPr>
              <a:t>intended to be managed by March 2023.</a:t>
            </a:r>
            <a:endParaRPr lang="ru-RU" sz="1800" dirty="0">
              <a:latin typeface="Times New Roman" panose="02020603050405020304" pitchFamily="18" charset="0"/>
              <a:cs typeface="Times New Roman" panose="02020603050405020304" pitchFamily="18" charset="0"/>
            </a:endParaRPr>
          </a:p>
          <a:p>
            <a:pPr lvl="0" algn="just"/>
            <a:r>
              <a:rPr lang="en-US" sz="1800" b="1" i="1" dirty="0">
                <a:latin typeface="Times New Roman" panose="02020603050405020304" pitchFamily="18" charset="0"/>
                <a:cs typeface="Times New Roman" panose="02020603050405020304" pitchFamily="18" charset="0"/>
              </a:rPr>
              <a:t>Review comprising details of target groups</a:t>
            </a:r>
            <a:r>
              <a:rPr lang="en-US" sz="1800" i="1" dirty="0">
                <a:latin typeface="Times New Roman" panose="02020603050405020304" pitchFamily="18" charset="0"/>
                <a:cs typeface="Times New Roman" panose="02020603050405020304" pitchFamily="18" charset="0"/>
              </a:rPr>
              <a:t>’ is included in D2.1 and planned to be managed by the end of April, 2023</a:t>
            </a:r>
            <a:endParaRPr lang="ru-RU" sz="1800" dirty="0">
              <a:latin typeface="Times New Roman" panose="02020603050405020304" pitchFamily="18" charset="0"/>
              <a:cs typeface="Times New Roman" panose="02020603050405020304" pitchFamily="18" charset="0"/>
            </a:endParaRPr>
          </a:p>
          <a:p>
            <a:pPr lvl="0" algn="just"/>
            <a:r>
              <a:rPr lang="en-US" sz="1800" b="1" i="1" dirty="0">
                <a:latin typeface="Times New Roman" panose="02020603050405020304" pitchFamily="18" charset="0"/>
                <a:cs typeface="Times New Roman" panose="02020603050405020304" pitchFamily="18" charset="0"/>
              </a:rPr>
              <a:t> CAMPs organization plan development as well as teaching and training materials preparation – </a:t>
            </a:r>
            <a:r>
              <a:rPr lang="en-US" sz="1800" i="1" dirty="0">
                <a:latin typeface="Times New Roman" panose="02020603050405020304" pitchFamily="18" charset="0"/>
                <a:cs typeface="Times New Roman" panose="02020603050405020304" pitchFamily="18" charset="0"/>
              </a:rPr>
              <a:t>the main task of D3.1, which must be completed by May, 2023. </a:t>
            </a:r>
          </a:p>
          <a:p>
            <a:pPr lvl="0" algn="just"/>
            <a:r>
              <a:rPr lang="en-US" sz="1800" i="1" dirty="0">
                <a:latin typeface="Times New Roman" panose="02020603050405020304" pitchFamily="18" charset="0"/>
                <a:cs typeface="Times New Roman" panose="02020603050405020304" pitchFamily="18" charset="0"/>
              </a:rPr>
              <a:t> </a:t>
            </a:r>
            <a:r>
              <a:rPr lang="en-US" sz="1800" b="1" i="1" dirty="0">
                <a:latin typeface="Times New Roman" panose="02020603050405020304" pitchFamily="18" charset="0"/>
                <a:cs typeface="Times New Roman" panose="02020603050405020304" pitchFamily="18" charset="0"/>
              </a:rPr>
              <a:t>Consortium Agreement development and signing </a:t>
            </a:r>
            <a:r>
              <a:rPr lang="en-US" sz="1800" i="1" dirty="0">
                <a:latin typeface="Times New Roman" panose="02020603050405020304" pitchFamily="18" charset="0"/>
                <a:cs typeface="Times New Roman" panose="02020603050405020304" pitchFamily="18" charset="0"/>
              </a:rPr>
              <a:t>– must be submitted to System for Grant Management by June, 2023.</a:t>
            </a:r>
          </a:p>
          <a:p>
            <a:pPr lvl="0" algn="just"/>
            <a:r>
              <a:rPr lang="en-US" sz="1800" b="1" i="1" dirty="0">
                <a:latin typeface="Times New Roman" panose="02020603050405020304" pitchFamily="18" charset="0"/>
                <a:cs typeface="Times New Roman" panose="02020603050405020304" pitchFamily="18" charset="0"/>
              </a:rPr>
              <a:t>CAMP 1 – </a:t>
            </a:r>
            <a:r>
              <a:rPr lang="en-US" sz="1800" i="1" dirty="0">
                <a:latin typeface="Times New Roman" panose="02020603050405020304" pitchFamily="18" charset="0"/>
                <a:cs typeface="Times New Roman" panose="02020603050405020304" pitchFamily="18" charset="0"/>
              </a:rPr>
              <a:t>with a scheme for “an academic food science upgrade” will take place in June, 2023 Tashkent, duration – 2 weeks. The report of CAMP must be submitted by July, </a:t>
            </a:r>
            <a:r>
              <a:rPr lang="en-US" sz="1800" i="1" dirty="0" smtClean="0">
                <a:latin typeface="Times New Roman" panose="02020603050405020304" pitchFamily="18" charset="0"/>
                <a:cs typeface="Times New Roman" panose="02020603050405020304" pitchFamily="18" charset="0"/>
              </a:rPr>
              <a:t>2023</a:t>
            </a:r>
          </a:p>
          <a:p>
            <a:r>
              <a:rPr lang="en-US" sz="1800" b="1" i="1" dirty="0">
                <a:latin typeface="Times New Roman" panose="02020603050405020304" pitchFamily="18" charset="0"/>
                <a:cs typeface="Times New Roman" panose="02020603050405020304" pitchFamily="18" charset="0"/>
              </a:rPr>
              <a:t>Quality control plan – </a:t>
            </a:r>
            <a:r>
              <a:rPr lang="en-US" sz="1800" i="1" dirty="0">
                <a:latin typeface="Times New Roman" panose="02020603050405020304" pitchFamily="18" charset="0"/>
                <a:cs typeface="Times New Roman" panose="02020603050405020304" pitchFamily="18" charset="0"/>
              </a:rPr>
              <a:t>during the kick-off meeting one person from each partner will be chosen to establish quality team. Verified quality control plan must be submitted to System by June, 2023.</a:t>
            </a:r>
          </a:p>
          <a:p>
            <a:r>
              <a:rPr lang="en-US" sz="1800" b="1" i="1" dirty="0">
                <a:latin typeface="Times New Roman" panose="02020603050405020304" pitchFamily="18" charset="0"/>
                <a:cs typeface="Times New Roman" panose="02020603050405020304" pitchFamily="18" charset="0"/>
              </a:rPr>
              <a:t>Dissemination plan – </a:t>
            </a:r>
            <a:r>
              <a:rPr lang="en-US" sz="1800" i="1" dirty="0">
                <a:latin typeface="Times New Roman" panose="02020603050405020304" pitchFamily="18" charset="0"/>
                <a:cs typeface="Times New Roman" panose="02020603050405020304" pitchFamily="18" charset="0"/>
              </a:rPr>
              <a:t>the strategy for dissemination will be presented to QT and discussed during the kick-off meeting. ECAMPUZ website will de developed during the first 2 months and is to be continuously updated by P1. It must be submitted by June, 2023. </a:t>
            </a:r>
          </a:p>
          <a:p>
            <a:r>
              <a:rPr lang="en-US" sz="1800" b="1" i="1" dirty="0">
                <a:latin typeface="Times New Roman" panose="02020603050405020304" pitchFamily="18" charset="0"/>
                <a:cs typeface="Times New Roman" panose="02020603050405020304" pitchFamily="18" charset="0"/>
              </a:rPr>
              <a:t>Train-the-trainer strategy </a:t>
            </a:r>
            <a:r>
              <a:rPr lang="en-US" sz="1800" i="1" dirty="0">
                <a:latin typeface="Times New Roman" panose="02020603050405020304" pitchFamily="18" charset="0"/>
                <a:cs typeface="Times New Roman" panose="02020603050405020304" pitchFamily="18" charset="0"/>
              </a:rPr>
              <a:t>– evaluation committee will select most eligible candidates to take part in training. Up to 30 candidates from </a:t>
            </a:r>
            <a:r>
              <a:rPr lang="en-US" sz="1800" i="1" dirty="0" err="1">
                <a:latin typeface="Times New Roman" panose="02020603050405020304" pitchFamily="18" charset="0"/>
                <a:cs typeface="Times New Roman" panose="02020603050405020304" pitchFamily="18" charset="0"/>
              </a:rPr>
              <a:t>Uzb</a:t>
            </a:r>
            <a:r>
              <a:rPr lang="en-US" sz="1800" i="1" dirty="0">
                <a:latin typeface="Times New Roman" panose="02020603050405020304" pitchFamily="18" charset="0"/>
                <a:cs typeface="Times New Roman" panose="02020603050405020304" pitchFamily="18" charset="0"/>
              </a:rPr>
              <a:t> will be trained at the EU HEI (up to 3 months). The report of  D4.1 must be submitted by November, 2023.</a:t>
            </a:r>
          </a:p>
          <a:p>
            <a:pPr marL="0" lvl="0" indent="0" algn="just">
              <a:buNone/>
            </a:pPr>
            <a:endParaRPr lang="en-US" sz="1800" i="1" dirty="0">
              <a:ln w="0">
                <a:solidFill>
                  <a:schemeClr val="accent1">
                    <a:lumMod val="50000"/>
                  </a:schemeClr>
                </a:solidFill>
              </a:ln>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0259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7174" y="295275"/>
            <a:ext cx="11172825" cy="6096000"/>
          </a:xfrm>
        </p:spPr>
        <p:txBody>
          <a:bodyPr>
            <a:normAutofit fontScale="70000" lnSpcReduction="20000"/>
          </a:bodyPr>
          <a:lstStyle/>
          <a:p>
            <a:pPr marL="0" indent="0" algn="ctr">
              <a:buNone/>
            </a:pPr>
            <a:r>
              <a:rPr lang="en-US" sz="2200" b="1" i="1" dirty="0">
                <a:latin typeface="Times New Roman" panose="02020603050405020304" pitchFamily="18" charset="0"/>
                <a:cs typeface="Times New Roman" panose="02020603050405020304" pitchFamily="18" charset="0"/>
              </a:rPr>
              <a:t>PROJECT ECAMPUZ</a:t>
            </a:r>
          </a:p>
          <a:p>
            <a:pPr marL="0" indent="0" algn="ctr">
              <a:buNone/>
            </a:pPr>
            <a:r>
              <a:rPr lang="en-US" sz="2200" b="1" i="1" dirty="0">
                <a:latin typeface="Times New Roman" panose="02020603050405020304" pitchFamily="18" charset="0"/>
                <a:cs typeface="Times New Roman" panose="02020603050405020304" pitchFamily="18" charset="0"/>
              </a:rPr>
              <a:t>“Pre-kick off meeting”</a:t>
            </a:r>
          </a:p>
          <a:p>
            <a:pPr marL="0" indent="0" algn="ctr">
              <a:buNone/>
            </a:pPr>
            <a:r>
              <a:rPr lang="en-US" sz="2200" b="1" i="1" dirty="0" smtClean="0">
                <a:latin typeface="Times New Roman" panose="02020603050405020304" pitchFamily="18" charset="0"/>
                <a:cs typeface="Times New Roman" panose="02020603050405020304" pitchFamily="18" charset="0"/>
              </a:rPr>
              <a:t>AGENDA </a:t>
            </a:r>
            <a:endParaRPr lang="en-US" sz="2200" b="1" i="1" dirty="0">
              <a:latin typeface="Times New Roman" panose="02020603050405020304" pitchFamily="18" charset="0"/>
              <a:cs typeface="Times New Roman" panose="02020603050405020304" pitchFamily="18" charset="0"/>
            </a:endParaRPr>
          </a:p>
          <a:p>
            <a:pPr marL="0" indent="0" algn="ctr">
              <a:buNone/>
            </a:pPr>
            <a:r>
              <a:rPr lang="en-US" sz="2200" b="1" i="1" dirty="0">
                <a:latin typeface="Times New Roman" panose="02020603050405020304" pitchFamily="18" charset="0"/>
                <a:cs typeface="Times New Roman" panose="02020603050405020304" pitchFamily="18" charset="0"/>
              </a:rPr>
              <a:t>TASHKENT, FEBRUARY 16 – 17, 2023</a:t>
            </a:r>
          </a:p>
          <a:p>
            <a:pPr marL="0" indent="0">
              <a:buNone/>
            </a:pPr>
            <a:r>
              <a:rPr lang="en-US" sz="2400" b="1" dirty="0">
                <a:latin typeface="Times New Roman" panose="02020603050405020304" pitchFamily="18" charset="0"/>
                <a:cs typeface="Times New Roman" panose="02020603050405020304" pitchFamily="18" charset="0"/>
              </a:rPr>
              <a:t>February 16, 2023, 13:45–18:00</a:t>
            </a:r>
            <a:r>
              <a:rPr lang="uz-Cyrl-UZ" sz="2400" b="1"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Tashkent time</a:t>
            </a:r>
            <a:r>
              <a:rPr lang="uz-Cyrl-UZ" sz="2400" b="1" dirty="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 </a:t>
            </a:r>
            <a:endParaRPr lang="ru-RU" sz="2400" dirty="0" smtClean="0">
              <a:latin typeface="Times New Roman" panose="02020603050405020304" pitchFamily="18" charset="0"/>
              <a:cs typeface="Times New Roman" panose="02020603050405020304" pitchFamily="18" charset="0"/>
            </a:endParaRPr>
          </a:p>
          <a:p>
            <a:pPr marL="0" indent="0">
              <a:buNone/>
            </a:pPr>
            <a:r>
              <a:rPr lang="en-US" sz="2400" b="1" dirty="0" smtClean="0">
                <a:latin typeface="Times New Roman" panose="02020603050405020304" pitchFamily="18" charset="0"/>
                <a:cs typeface="Times New Roman" panose="02020603050405020304" pitchFamily="18" charset="0"/>
              </a:rPr>
              <a:t>13:45 – 14:00 </a:t>
            </a:r>
            <a:r>
              <a:rPr lang="en-US" sz="2400" dirty="0" smtClean="0">
                <a:latin typeface="Times New Roman" panose="02020603050405020304" pitchFamily="18" charset="0"/>
                <a:cs typeface="Times New Roman" panose="02020603050405020304" pitchFamily="18" charset="0"/>
              </a:rPr>
              <a:t>– Welcome speech by Rector of Tashkent Institute of Chemical Technology prof. </a:t>
            </a:r>
            <a:r>
              <a:rPr lang="en-US" sz="2400" dirty="0" err="1" smtClean="0">
                <a:latin typeface="Times New Roman" panose="02020603050405020304" pitchFamily="18" charset="0"/>
                <a:cs typeface="Times New Roman" panose="02020603050405020304" pitchFamily="18" charset="0"/>
              </a:rPr>
              <a:t>Botir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Usmonov</a:t>
            </a:r>
            <a:r>
              <a:rPr lang="en-US" sz="2400" dirty="0" smtClean="0">
                <a:latin typeface="Times New Roman" panose="02020603050405020304" pitchFamily="18" charset="0"/>
                <a:cs typeface="Times New Roman" panose="02020603050405020304" pitchFamily="18" charset="0"/>
              </a:rPr>
              <a:t> and representatives of National Erasmus+ office in Uzbekistan.</a:t>
            </a:r>
            <a:endParaRPr lang="ru-RU" sz="2400" dirty="0" smtClean="0">
              <a:latin typeface="Times New Roman" panose="02020603050405020304" pitchFamily="18" charset="0"/>
              <a:cs typeface="Times New Roman" panose="02020603050405020304" pitchFamily="18" charset="0"/>
            </a:endParaRPr>
          </a:p>
          <a:p>
            <a:pPr marL="0" indent="0">
              <a:buNone/>
            </a:pPr>
            <a:r>
              <a:rPr lang="en-US" sz="2400" b="1" dirty="0" smtClean="0">
                <a:latin typeface="Times New Roman" panose="02020603050405020304" pitchFamily="18" charset="0"/>
                <a:cs typeface="Times New Roman" panose="02020603050405020304" pitchFamily="18" charset="0"/>
              </a:rPr>
              <a:t>14:00 </a:t>
            </a:r>
            <a:r>
              <a:rPr lang="en-US" sz="2400" b="1" dirty="0">
                <a:latin typeface="Times New Roman" panose="02020603050405020304" pitchFamily="18" charset="0"/>
                <a:cs typeface="Times New Roman" panose="02020603050405020304" pitchFamily="18" charset="0"/>
              </a:rPr>
              <a:t>– 14:10 –</a:t>
            </a:r>
            <a:r>
              <a:rPr lang="en-US" sz="2400" dirty="0">
                <a:latin typeface="Times New Roman" panose="02020603050405020304" pitchFamily="18" charset="0"/>
                <a:cs typeface="Times New Roman" panose="02020603050405020304" pitchFamily="18" charset="0"/>
              </a:rPr>
              <a:t> Round table presentation of partners and participants.</a:t>
            </a:r>
            <a:endParaRPr lang="ru-RU" sz="2400" dirty="0">
              <a:latin typeface="Times New Roman" panose="02020603050405020304" pitchFamily="18"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14:10 – 14:40</a:t>
            </a:r>
            <a:r>
              <a:rPr lang="en-US" sz="2400" dirty="0">
                <a:latin typeface="Times New Roman" panose="02020603050405020304" pitchFamily="18" charset="0"/>
                <a:cs typeface="Times New Roman" panose="02020603050405020304" pitchFamily="18" charset="0"/>
              </a:rPr>
              <a:t> – Presentation of Aims/Activities/expected Outcomes/Partners/Roles of ECAMPUZ &amp; UCPH team by the representative of Partner 2 from the University of Copenhagen. </a:t>
            </a:r>
            <a:r>
              <a:rPr lang="en-US" sz="2400" i="1" dirty="0">
                <a:latin typeface="Times New Roman" panose="02020603050405020304" pitchFamily="18" charset="0"/>
                <a:cs typeface="Times New Roman" panose="02020603050405020304" pitchFamily="18" charset="0"/>
              </a:rPr>
              <a:t>Speaker: Associate Professor </a:t>
            </a:r>
            <a:r>
              <a:rPr lang="en-US" sz="2400" i="1" dirty="0" err="1">
                <a:latin typeface="Times New Roman" panose="02020603050405020304" pitchFamily="18" charset="0"/>
                <a:cs typeface="Times New Roman" panose="02020603050405020304" pitchFamily="18" charset="0"/>
              </a:rPr>
              <a:t>Bekzod</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Khakimov</a:t>
            </a:r>
            <a:r>
              <a:rPr lang="en-US" sz="2400" i="1" dirty="0">
                <a:latin typeface="Times New Roman" panose="02020603050405020304" pitchFamily="18" charset="0"/>
                <a:cs typeface="Times New Roman" panose="02020603050405020304" pitchFamily="18" charset="0"/>
              </a:rPr>
              <a:t>. </a:t>
            </a:r>
            <a:endParaRPr lang="ru-RU" sz="2400" dirty="0">
              <a:latin typeface="Times New Roman" panose="02020603050405020304" pitchFamily="18"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14:40 – 15:00</a:t>
            </a:r>
            <a:r>
              <a:rPr lang="en-US" sz="2400" dirty="0">
                <a:latin typeface="Times New Roman" panose="02020603050405020304" pitchFamily="18" charset="0"/>
                <a:cs typeface="Times New Roman" panose="02020603050405020304" pitchFamily="18" charset="0"/>
              </a:rPr>
              <a:t> – The representative of Partner 3 from the University of Extremadura Professor Jorge Ruiz-</a:t>
            </a:r>
            <a:r>
              <a:rPr lang="en-US" sz="2400" dirty="0" err="1">
                <a:latin typeface="Times New Roman" panose="02020603050405020304" pitchFamily="18" charset="0"/>
                <a:cs typeface="Times New Roman" panose="02020603050405020304" pitchFamily="18" charset="0"/>
              </a:rPr>
              <a:t>Carrascal</a:t>
            </a:r>
            <a:r>
              <a:rPr lang="en-US" sz="2400" dirty="0">
                <a:latin typeface="Times New Roman" panose="02020603050405020304" pitchFamily="18" charset="0"/>
                <a:cs typeface="Times New Roman" panose="02020603050405020304" pitchFamily="18" charset="0"/>
              </a:rPr>
              <a:t> presents the group from </a:t>
            </a:r>
            <a:r>
              <a:rPr lang="en-US" sz="2400" dirty="0" err="1">
                <a:latin typeface="Times New Roman" panose="02020603050405020304" pitchFamily="18" charset="0"/>
                <a:cs typeface="Times New Roman" panose="02020603050405020304" pitchFamily="18" charset="0"/>
              </a:rPr>
              <a:t>UEx</a:t>
            </a:r>
            <a:r>
              <a:rPr lang="en-US" sz="2400" dirty="0">
                <a:latin typeface="Times New Roman" panose="02020603050405020304" pitchFamily="18" charset="0"/>
                <a:cs typeface="Times New Roman" panose="02020603050405020304" pitchFamily="18" charset="0"/>
              </a:rPr>
              <a:t> participating in ECAMPUZ project and describes the roles of </a:t>
            </a:r>
            <a:r>
              <a:rPr lang="en-US" sz="2400" dirty="0" err="1">
                <a:latin typeface="Times New Roman" panose="02020603050405020304" pitchFamily="18" charset="0"/>
                <a:cs typeface="Times New Roman" panose="02020603050405020304" pitchFamily="18" charset="0"/>
              </a:rPr>
              <a:t>UEx</a:t>
            </a:r>
            <a:r>
              <a:rPr lang="en-US" sz="2400" dirty="0">
                <a:latin typeface="Times New Roman" panose="02020603050405020304" pitchFamily="18" charset="0"/>
                <a:cs typeface="Times New Roman" panose="02020603050405020304" pitchFamily="18" charset="0"/>
              </a:rPr>
              <a:t> as Partner 3.  </a:t>
            </a:r>
            <a:r>
              <a:rPr lang="en-US" sz="2400" i="1" dirty="0">
                <a:latin typeface="Times New Roman" panose="02020603050405020304" pitchFamily="18" charset="0"/>
                <a:cs typeface="Times New Roman" panose="02020603050405020304" pitchFamily="18" charset="0"/>
              </a:rPr>
              <a:t>Speaker: Professor Jorge Ruiz-</a:t>
            </a:r>
            <a:r>
              <a:rPr lang="en-US" sz="2400" i="1" dirty="0" err="1">
                <a:latin typeface="Times New Roman" panose="02020603050405020304" pitchFamily="18" charset="0"/>
                <a:cs typeface="Times New Roman" panose="02020603050405020304" pitchFamily="18" charset="0"/>
              </a:rPr>
              <a:t>Carrascal</a:t>
            </a:r>
            <a:r>
              <a:rPr lang="en-US" sz="2400" i="1" dirty="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15:00 – 15:30</a:t>
            </a:r>
            <a:r>
              <a:rPr lang="en-US" sz="2400" dirty="0">
                <a:latin typeface="Times New Roman" panose="02020603050405020304" pitchFamily="18" charset="0"/>
                <a:cs typeface="Times New Roman" panose="02020603050405020304" pitchFamily="18" charset="0"/>
              </a:rPr>
              <a:t> – Discussion of the Consortium Agreement between partners, Agenda and venue for upcoming kick-off meeting on 14th April, 2023. Introduction of draft and requirements to Consortium Agreement. </a:t>
            </a:r>
            <a:r>
              <a:rPr lang="en-US" sz="2400" i="1" dirty="0">
                <a:latin typeface="Times New Roman" panose="02020603050405020304" pitchFamily="18" charset="0"/>
                <a:cs typeface="Times New Roman" panose="02020603050405020304" pitchFamily="18" charset="0"/>
              </a:rPr>
              <a:t>Speaker: Professor </a:t>
            </a:r>
            <a:r>
              <a:rPr lang="en-US" sz="2400" i="1" dirty="0" err="1">
                <a:latin typeface="Times New Roman" panose="02020603050405020304" pitchFamily="18" charset="0"/>
                <a:cs typeface="Times New Roman" panose="02020603050405020304" pitchFamily="18" charset="0"/>
              </a:rPr>
              <a:t>Zebo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Babakhanova</a:t>
            </a:r>
            <a:r>
              <a:rPr lang="en-US" sz="2400" i="1" dirty="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15:30 – 15:50 – </a:t>
            </a:r>
            <a:r>
              <a:rPr lang="en-US" sz="2400" dirty="0">
                <a:latin typeface="Times New Roman" panose="02020603050405020304" pitchFamily="18" charset="0"/>
                <a:cs typeface="Times New Roman" panose="02020603050405020304" pitchFamily="18" charset="0"/>
              </a:rPr>
              <a:t>coffee break. </a:t>
            </a:r>
            <a:endParaRPr lang="ru-RU" sz="2400" dirty="0">
              <a:latin typeface="Times New Roman" panose="02020603050405020304" pitchFamily="18"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15:50 – 16:30 - </a:t>
            </a:r>
            <a:r>
              <a:rPr lang="en-US" sz="2400" dirty="0">
                <a:latin typeface="Times New Roman" panose="02020603050405020304" pitchFamily="18" charset="0"/>
                <a:cs typeface="Times New Roman" panose="02020603050405020304" pitchFamily="18" charset="0"/>
              </a:rPr>
              <a:t>Presentation by Coordinator of project Dr. </a:t>
            </a:r>
            <a:r>
              <a:rPr lang="en-US" sz="2400" dirty="0" err="1">
                <a:latin typeface="Times New Roman" panose="02020603050405020304" pitchFamily="18" charset="0"/>
                <a:cs typeface="Times New Roman" panose="02020603050405020304" pitchFamily="18" charset="0"/>
              </a:rPr>
              <a:t>Zebo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Babakhanova</a:t>
            </a:r>
            <a:r>
              <a:rPr lang="en-US" sz="2400" dirty="0">
                <a:latin typeface="Times New Roman" panose="02020603050405020304" pitchFamily="18" charset="0"/>
                <a:cs typeface="Times New Roman" panose="02020603050405020304" pitchFamily="18" charset="0"/>
              </a:rPr>
              <a:t> from TICT (P1) and </a:t>
            </a:r>
            <a:r>
              <a:rPr lang="en-US" sz="2400" dirty="0" err="1">
                <a:latin typeface="Times New Roman" panose="02020603050405020304" pitchFamily="18" charset="0"/>
                <a:cs typeface="Times New Roman" panose="02020603050405020304" pitchFamily="18" charset="0"/>
              </a:rPr>
              <a:t>Sarvar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Kakhkhorov</a:t>
            </a:r>
            <a:r>
              <a:rPr lang="en-US" sz="2400" dirty="0">
                <a:latin typeface="Times New Roman" panose="02020603050405020304" pitchFamily="18" charset="0"/>
                <a:cs typeface="Times New Roman" panose="02020603050405020304" pitchFamily="18" charset="0"/>
              </a:rPr>
              <a:t> from CAT (P8), project manager </a:t>
            </a:r>
            <a:r>
              <a:rPr lang="en-US" sz="2400" dirty="0" err="1">
                <a:latin typeface="Times New Roman" panose="02020603050405020304" pitchFamily="18" charset="0"/>
                <a:cs typeface="Times New Roman" panose="02020603050405020304" pitchFamily="18" charset="0"/>
              </a:rPr>
              <a:t>Khumora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Yunuskhodjaeva</a:t>
            </a:r>
            <a:r>
              <a:rPr lang="en-US" sz="2400" dirty="0">
                <a:latin typeface="Times New Roman" panose="02020603050405020304" pitchFamily="18" charset="0"/>
                <a:cs typeface="Times New Roman" panose="02020603050405020304" pitchFamily="18" charset="0"/>
              </a:rPr>
              <a:t> on project's Aims/Activities/expected Outcomes/Partners/Roles of ECAMPUZ.</a:t>
            </a:r>
            <a:endParaRPr lang="ru-RU" sz="2400" dirty="0">
              <a:latin typeface="Times New Roman" panose="02020603050405020304" pitchFamily="18"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16:30 – 16:50 – </a:t>
            </a:r>
            <a:r>
              <a:rPr lang="en-US" sz="2400" dirty="0">
                <a:latin typeface="Times New Roman" panose="02020603050405020304" pitchFamily="18" charset="0"/>
                <a:cs typeface="Times New Roman" panose="02020603050405020304" pitchFamily="18" charset="0"/>
              </a:rPr>
              <a:t>Break; </a:t>
            </a:r>
            <a:endParaRPr lang="ru-RU" sz="2400" dirty="0">
              <a:latin typeface="Times New Roman" panose="02020603050405020304" pitchFamily="18"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16:50 – 18:00 –  </a:t>
            </a:r>
            <a:r>
              <a:rPr lang="en-US" sz="2400" dirty="0">
                <a:latin typeface="Times New Roman" panose="02020603050405020304" pitchFamily="18" charset="0"/>
                <a:cs typeface="Times New Roman" panose="02020603050405020304" pitchFamily="18" charset="0"/>
              </a:rPr>
              <a:t>Questions, remarks, commentaries by partners regarding the first day of the pre-kick off meeting.</a:t>
            </a:r>
            <a:endParaRPr lang="ru-RU" sz="2400" dirty="0">
              <a:latin typeface="Times New Roman" panose="02020603050405020304" pitchFamily="18" charset="0"/>
              <a:cs typeface="Times New Roman" panose="02020603050405020304" pitchFamily="18" charset="0"/>
            </a:endParaRPr>
          </a:p>
          <a:p>
            <a:pPr marL="0" indent="0" algn="ctr">
              <a:buNone/>
            </a:pPr>
            <a:endParaRPr lang="ru-RU" sz="22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6768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7174" y="295275"/>
            <a:ext cx="11172825" cy="6096000"/>
          </a:xfrm>
        </p:spPr>
        <p:txBody>
          <a:bodyPr>
            <a:normAutofit/>
          </a:bodyPr>
          <a:lstStyle/>
          <a:p>
            <a:pPr marL="0" indent="0" algn="ctr">
              <a:buNone/>
            </a:pPr>
            <a:r>
              <a:rPr lang="en-US" sz="2200" b="1" i="1" dirty="0">
                <a:latin typeface="Times New Roman" panose="02020603050405020304" pitchFamily="18" charset="0"/>
                <a:cs typeface="Times New Roman" panose="02020603050405020304" pitchFamily="18" charset="0"/>
              </a:rPr>
              <a:t>PROJECT ECAMPUZ</a:t>
            </a:r>
          </a:p>
          <a:p>
            <a:pPr marL="0" indent="0" algn="ctr">
              <a:buNone/>
            </a:pPr>
            <a:r>
              <a:rPr lang="en-US" sz="2200" b="1" i="1" dirty="0">
                <a:latin typeface="Times New Roman" panose="02020603050405020304" pitchFamily="18" charset="0"/>
                <a:cs typeface="Times New Roman" panose="02020603050405020304" pitchFamily="18" charset="0"/>
              </a:rPr>
              <a:t>“Pre-kick off meeting”</a:t>
            </a:r>
          </a:p>
          <a:p>
            <a:pPr marL="0" indent="0" algn="ctr">
              <a:buNone/>
            </a:pPr>
            <a:r>
              <a:rPr lang="en-US" sz="2200" b="1" i="1" dirty="0" smtClean="0">
                <a:latin typeface="Times New Roman" panose="02020603050405020304" pitchFamily="18" charset="0"/>
                <a:cs typeface="Times New Roman" panose="02020603050405020304" pitchFamily="18" charset="0"/>
              </a:rPr>
              <a:t>AGENDA </a:t>
            </a:r>
            <a:endParaRPr lang="en-US" sz="2200" b="1" i="1" dirty="0">
              <a:latin typeface="Times New Roman" panose="02020603050405020304" pitchFamily="18" charset="0"/>
              <a:cs typeface="Times New Roman" panose="02020603050405020304" pitchFamily="18" charset="0"/>
            </a:endParaRPr>
          </a:p>
          <a:p>
            <a:pPr marL="0" indent="0" algn="ctr">
              <a:buNone/>
            </a:pPr>
            <a:r>
              <a:rPr lang="en-US" sz="2200" b="1" i="1" dirty="0">
                <a:latin typeface="Times New Roman" panose="02020603050405020304" pitchFamily="18" charset="0"/>
                <a:cs typeface="Times New Roman" panose="02020603050405020304" pitchFamily="18" charset="0"/>
              </a:rPr>
              <a:t>TASHKENT, FEBRUARY 16 – 17, 2023</a:t>
            </a:r>
          </a:p>
          <a:p>
            <a:pPr marL="0" indent="0">
              <a:buNone/>
            </a:pPr>
            <a:r>
              <a:rPr lang="en-US" sz="2200" b="1" dirty="0">
                <a:latin typeface="Times New Roman" panose="02020603050405020304" pitchFamily="18" charset="0"/>
                <a:cs typeface="Times New Roman" panose="02020603050405020304" pitchFamily="18" charset="0"/>
              </a:rPr>
              <a:t>February 17, 2023, 10:00–14:00</a:t>
            </a:r>
            <a:r>
              <a:rPr lang="uz-Cyrl-UZ" sz="2200" b="1" dirty="0">
                <a:latin typeface="Times New Roman" panose="02020603050405020304" pitchFamily="18" charset="0"/>
                <a:cs typeface="Times New Roman" panose="02020603050405020304" pitchFamily="18" charset="0"/>
              </a:rPr>
              <a:t> (</a:t>
            </a:r>
            <a:r>
              <a:rPr lang="en-US" sz="2200" b="1" dirty="0">
                <a:latin typeface="Times New Roman" panose="02020603050405020304" pitchFamily="18" charset="0"/>
                <a:cs typeface="Times New Roman" panose="02020603050405020304" pitchFamily="18" charset="0"/>
              </a:rPr>
              <a:t>Tashkent time</a:t>
            </a:r>
            <a:r>
              <a:rPr lang="uz-Cyrl-UZ" sz="2200" b="1" dirty="0">
                <a:latin typeface="Times New Roman" panose="02020603050405020304" pitchFamily="18" charset="0"/>
                <a:cs typeface="Times New Roman" panose="02020603050405020304" pitchFamily="18" charset="0"/>
              </a:rPr>
              <a:t>)</a:t>
            </a:r>
            <a:endParaRPr lang="ru-RU" sz="2200" dirty="0">
              <a:latin typeface="Times New Roman" panose="02020603050405020304" pitchFamily="18" charset="0"/>
              <a:cs typeface="Times New Roman" panose="02020603050405020304" pitchFamily="18" charset="0"/>
            </a:endParaRPr>
          </a:p>
          <a:p>
            <a:pPr marL="0" indent="0">
              <a:buNone/>
            </a:pPr>
            <a:r>
              <a:rPr lang="en-US" sz="2200" b="1" dirty="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10:00 </a:t>
            </a:r>
            <a:r>
              <a:rPr lang="en-US" sz="2200" b="1" dirty="0">
                <a:latin typeface="Times New Roman" panose="02020603050405020304" pitchFamily="18" charset="0"/>
                <a:cs typeface="Times New Roman" panose="02020603050405020304" pitchFamily="18" charset="0"/>
              </a:rPr>
              <a:t>AM – 11:00 AM </a:t>
            </a:r>
            <a:r>
              <a:rPr lang="en-US" sz="2200" dirty="0">
                <a:latin typeface="Times New Roman" panose="02020603050405020304" pitchFamily="18" charset="0"/>
                <a:cs typeface="Times New Roman" panose="02020603050405020304" pitchFamily="18" charset="0"/>
              </a:rPr>
              <a:t>– Development of Management plan of project, explanation of working with System for Grant Management, Financial documents, periodic and progress report on FTOP by </a:t>
            </a:r>
            <a:r>
              <a:rPr lang="en-US" sz="2200" dirty="0" err="1">
                <a:latin typeface="Times New Roman" panose="02020603050405020304" pitchFamily="18" charset="0"/>
                <a:cs typeface="Times New Roman" panose="02020603050405020304" pitchFamily="18" charset="0"/>
              </a:rPr>
              <a:t>Zebo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Babakhanova</a:t>
            </a:r>
            <a:r>
              <a:rPr lang="en-US" sz="2200" dirty="0">
                <a:latin typeface="Times New Roman" panose="02020603050405020304" pitchFamily="18" charset="0"/>
                <a:cs typeface="Times New Roman" panose="02020603050405020304" pitchFamily="18" charset="0"/>
              </a:rPr>
              <a:t> (P1), collecting of bank account details of participants. </a:t>
            </a:r>
            <a:endParaRPr lang="ru-RU" sz="2200" dirty="0">
              <a:latin typeface="Times New Roman" panose="02020603050405020304" pitchFamily="18" charset="0"/>
              <a:cs typeface="Times New Roman" panose="02020603050405020304" pitchFamily="18" charset="0"/>
            </a:endParaRPr>
          </a:p>
          <a:p>
            <a:pPr marL="0" indent="0">
              <a:buNone/>
            </a:pPr>
            <a:r>
              <a:rPr lang="en-US" sz="2200" b="1" dirty="0">
                <a:latin typeface="Times New Roman" panose="02020603050405020304" pitchFamily="18" charset="0"/>
                <a:cs typeface="Times New Roman" panose="02020603050405020304" pitchFamily="18" charset="0"/>
              </a:rPr>
              <a:t>11:00 AM– 11:</a:t>
            </a:r>
            <a:r>
              <a:rPr lang="uz-Cyrl-UZ" sz="2200" b="1" dirty="0">
                <a:latin typeface="Times New Roman" panose="02020603050405020304" pitchFamily="18" charset="0"/>
                <a:cs typeface="Times New Roman" panose="02020603050405020304" pitchFamily="18" charset="0"/>
              </a:rPr>
              <a:t>15</a:t>
            </a:r>
            <a:r>
              <a:rPr lang="uz-Cyrl-UZ" sz="2200" dirty="0">
                <a:latin typeface="Times New Roman" panose="02020603050405020304" pitchFamily="18" charset="0"/>
                <a:cs typeface="Times New Roman" panose="02020603050405020304" pitchFamily="18" charset="0"/>
              </a:rPr>
              <a:t> </a:t>
            </a:r>
            <a:r>
              <a:rPr lang="en-US" sz="2200" b="1" dirty="0">
                <a:latin typeface="Times New Roman" panose="02020603050405020304" pitchFamily="18" charset="0"/>
                <a:cs typeface="Times New Roman" panose="02020603050405020304" pitchFamily="18" charset="0"/>
              </a:rPr>
              <a:t>AM</a:t>
            </a:r>
            <a:r>
              <a:rPr lang="en-US" sz="2200" dirty="0">
                <a:latin typeface="Times New Roman" panose="02020603050405020304" pitchFamily="18" charset="0"/>
                <a:cs typeface="Times New Roman" panose="02020603050405020304" pitchFamily="18" charset="0"/>
              </a:rPr>
              <a:t>– Coffee break</a:t>
            </a:r>
            <a:endParaRPr lang="ru-RU" sz="2200" dirty="0">
              <a:latin typeface="Times New Roman" panose="02020603050405020304" pitchFamily="18" charset="0"/>
              <a:cs typeface="Times New Roman" panose="02020603050405020304" pitchFamily="18" charset="0"/>
            </a:endParaRPr>
          </a:p>
          <a:p>
            <a:pPr marL="0" indent="0">
              <a:buNone/>
            </a:pPr>
            <a:r>
              <a:rPr lang="uz-Cyrl-UZ" sz="2200" b="1" dirty="0">
                <a:latin typeface="Times New Roman" panose="02020603050405020304" pitchFamily="18" charset="0"/>
                <a:cs typeface="Times New Roman" panose="02020603050405020304" pitchFamily="18" charset="0"/>
              </a:rPr>
              <a:t>11:15</a:t>
            </a:r>
            <a:r>
              <a:rPr lang="en-US" sz="2200" b="1" dirty="0">
                <a:latin typeface="Times New Roman" panose="02020603050405020304" pitchFamily="18" charset="0"/>
                <a:cs typeface="Times New Roman" panose="02020603050405020304" pitchFamily="18" charset="0"/>
              </a:rPr>
              <a:t> AM – 12:15 PM </a:t>
            </a:r>
            <a:r>
              <a:rPr lang="en-US" sz="2200" dirty="0">
                <a:latin typeface="Times New Roman" panose="02020603050405020304" pitchFamily="18" charset="0"/>
                <a:cs typeface="Times New Roman" panose="02020603050405020304" pitchFamily="18" charset="0"/>
              </a:rPr>
              <a:t>- Presentation of budget elucidation by </a:t>
            </a:r>
            <a:r>
              <a:rPr lang="en-US" sz="2200" dirty="0" err="1">
                <a:latin typeface="Times New Roman" panose="02020603050405020304" pitchFamily="18" charset="0"/>
                <a:cs typeface="Times New Roman" panose="02020603050405020304" pitchFamily="18" charset="0"/>
              </a:rPr>
              <a:t>Akmal</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Boboev</a:t>
            </a:r>
            <a:r>
              <a:rPr lang="en-US" sz="2200" dirty="0">
                <a:latin typeface="Times New Roman" panose="02020603050405020304" pitchFamily="18" charset="0"/>
                <a:cs typeface="Times New Roman" panose="02020603050405020304" pitchFamily="18" charset="0"/>
              </a:rPr>
              <a:t> (P1), </a:t>
            </a:r>
            <a:r>
              <a:rPr lang="en-US" sz="2200" dirty="0" err="1">
                <a:latin typeface="Times New Roman" panose="02020603050405020304" pitchFamily="18" charset="0"/>
                <a:cs typeface="Times New Roman" panose="02020603050405020304" pitchFamily="18" charset="0"/>
              </a:rPr>
              <a:t>Sarvar</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Kakhkhorov</a:t>
            </a:r>
            <a:r>
              <a:rPr lang="en-US" sz="2200" dirty="0">
                <a:latin typeface="Times New Roman" panose="02020603050405020304" pitchFamily="18" charset="0"/>
                <a:cs typeface="Times New Roman" panose="02020603050405020304" pitchFamily="18" charset="0"/>
              </a:rPr>
              <a:t> from CAT (P8).  </a:t>
            </a:r>
            <a:endParaRPr lang="ru-RU" sz="2200" dirty="0">
              <a:latin typeface="Times New Roman" panose="02020603050405020304" pitchFamily="18" charset="0"/>
              <a:cs typeface="Times New Roman" panose="02020603050405020304" pitchFamily="18" charset="0"/>
            </a:endParaRPr>
          </a:p>
          <a:p>
            <a:pPr marL="0" indent="0">
              <a:buNone/>
            </a:pPr>
            <a:r>
              <a:rPr lang="en-US" sz="2200" b="1" dirty="0">
                <a:latin typeface="Times New Roman" panose="02020603050405020304" pitchFamily="18" charset="0"/>
                <a:cs typeface="Times New Roman" panose="02020603050405020304" pitchFamily="18" charset="0"/>
              </a:rPr>
              <a:t>12:15 PM – 12:30</a:t>
            </a:r>
            <a:r>
              <a:rPr lang="en-US" sz="2200" dirty="0">
                <a:latin typeface="Times New Roman" panose="02020603050405020304" pitchFamily="18" charset="0"/>
                <a:cs typeface="Times New Roman" panose="02020603050405020304" pitchFamily="18" charset="0"/>
              </a:rPr>
              <a:t> </a:t>
            </a:r>
            <a:r>
              <a:rPr lang="en-US" sz="2200" b="1" dirty="0">
                <a:latin typeface="Times New Roman" panose="02020603050405020304" pitchFamily="18" charset="0"/>
                <a:cs typeface="Times New Roman" panose="02020603050405020304" pitchFamily="18" charset="0"/>
              </a:rPr>
              <a:t>PM</a:t>
            </a:r>
            <a:r>
              <a:rPr lang="en-US" sz="2200" dirty="0">
                <a:latin typeface="Times New Roman" panose="02020603050405020304" pitchFamily="18" charset="0"/>
                <a:cs typeface="Times New Roman" panose="02020603050405020304" pitchFamily="18" charset="0"/>
              </a:rPr>
              <a:t>– Discussion of upcoming deliverables.</a:t>
            </a:r>
            <a:endParaRPr lang="ru-RU" sz="2200" dirty="0">
              <a:latin typeface="Times New Roman" panose="02020603050405020304" pitchFamily="18" charset="0"/>
              <a:cs typeface="Times New Roman" panose="02020603050405020304" pitchFamily="18" charset="0"/>
            </a:endParaRPr>
          </a:p>
          <a:p>
            <a:pPr marL="0" indent="0">
              <a:buNone/>
            </a:pPr>
            <a:r>
              <a:rPr lang="en-US" sz="2200" b="1" dirty="0">
                <a:latin typeface="Times New Roman" panose="02020603050405020304" pitchFamily="18" charset="0"/>
                <a:cs typeface="Times New Roman" panose="02020603050405020304" pitchFamily="18" charset="0"/>
              </a:rPr>
              <a:t>12:30 PM – 13:30</a:t>
            </a:r>
            <a:r>
              <a:rPr lang="en-US" sz="2200" dirty="0">
                <a:latin typeface="Times New Roman" panose="02020603050405020304" pitchFamily="18" charset="0"/>
                <a:cs typeface="Times New Roman" panose="02020603050405020304" pitchFamily="18" charset="0"/>
              </a:rPr>
              <a:t> – Lunch. </a:t>
            </a:r>
            <a:endParaRPr lang="ru-RU" sz="2200" dirty="0">
              <a:latin typeface="Times New Roman" panose="02020603050405020304" pitchFamily="18" charset="0"/>
              <a:cs typeface="Times New Roman" panose="02020603050405020304" pitchFamily="18" charset="0"/>
            </a:endParaRPr>
          </a:p>
          <a:p>
            <a:pPr marL="0" indent="0">
              <a:buNone/>
            </a:pPr>
            <a:r>
              <a:rPr lang="en-US" sz="2200" b="1" dirty="0">
                <a:latin typeface="Times New Roman" panose="02020603050405020304" pitchFamily="18" charset="0"/>
                <a:cs typeface="Times New Roman" panose="02020603050405020304" pitchFamily="18" charset="0"/>
              </a:rPr>
              <a:t>13:30 – 14:00</a:t>
            </a:r>
            <a:r>
              <a:rPr lang="en-US" sz="2200" dirty="0">
                <a:latin typeface="Times New Roman" panose="02020603050405020304" pitchFamily="18" charset="0"/>
                <a:cs typeface="Times New Roman" panose="02020603050405020304" pitchFamily="18" charset="0"/>
              </a:rPr>
              <a:t> - Questions and remarks by partners regarding the second day of the pre-kick off meeting.</a:t>
            </a:r>
            <a:endParaRPr lang="ru-RU" sz="2200" dirty="0">
              <a:latin typeface="Times New Roman" panose="02020603050405020304" pitchFamily="18" charset="0"/>
              <a:cs typeface="Times New Roman" panose="02020603050405020304" pitchFamily="18" charset="0"/>
            </a:endParaRPr>
          </a:p>
          <a:p>
            <a:pPr marL="0" indent="0" algn="ctr">
              <a:buNone/>
            </a:pPr>
            <a:endParaRPr lang="ru-RU" sz="22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668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46043" y="295275"/>
            <a:ext cx="10783956" cy="6096000"/>
          </a:xfrm>
        </p:spPr>
        <p:txBody>
          <a:bodyPr>
            <a:normAutofit/>
          </a:bodyPr>
          <a:lstStyle/>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b="1" dirty="0">
              <a:latin typeface="Times New Roman" panose="02020603050405020304" pitchFamily="18" charset="0"/>
              <a:cs typeface="Times New Roman" panose="02020603050405020304" pitchFamily="18" charset="0"/>
            </a:endParaRPr>
          </a:p>
          <a:p>
            <a:pPr marL="0" indent="0">
              <a:buNone/>
            </a:pPr>
            <a:endParaRPr lang="ru-RU" b="1" dirty="0"/>
          </a:p>
          <a:p>
            <a:r>
              <a:rPr lang="en-US" b="1" dirty="0" smtClean="0">
                <a:latin typeface="Times New Roman" panose="02020603050405020304" pitchFamily="18" charset="0"/>
                <a:cs typeface="Times New Roman" panose="02020603050405020304" pitchFamily="18" charset="0"/>
              </a:rPr>
              <a:t>Project </a:t>
            </a:r>
            <a:r>
              <a:rPr lang="en-US" b="1" dirty="0">
                <a:latin typeface="Times New Roman" panose="02020603050405020304" pitchFamily="18" charset="0"/>
                <a:cs typeface="Times New Roman" panose="02020603050405020304" pitchFamily="18" charset="0"/>
              </a:rPr>
              <a:t>number: </a:t>
            </a:r>
            <a:r>
              <a:rPr lang="en-US" dirty="0">
                <a:latin typeface="Times New Roman" panose="02020603050405020304" pitchFamily="18" charset="0"/>
                <a:cs typeface="Times New Roman" panose="02020603050405020304" pitchFamily="18" charset="0"/>
              </a:rPr>
              <a:t>101083216</a:t>
            </a:r>
          </a:p>
          <a:p>
            <a:r>
              <a:rPr lang="en-US" b="1" dirty="0">
                <a:latin typeface="Times New Roman" panose="02020603050405020304" pitchFamily="18" charset="0"/>
                <a:cs typeface="Times New Roman" panose="02020603050405020304" pitchFamily="18" charset="0"/>
              </a:rPr>
              <a:t>Project name: </a:t>
            </a:r>
            <a:r>
              <a:rPr lang="en-US" dirty="0">
                <a:latin typeface="Times New Roman" panose="02020603050405020304" pitchFamily="18" charset="0"/>
                <a:cs typeface="Times New Roman" panose="02020603050405020304" pitchFamily="18" charset="0"/>
              </a:rPr>
              <a:t>European World Talent Camp for Uzbekistan Scientists in Food Science and</a:t>
            </a: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Technology</a:t>
            </a:r>
          </a:p>
          <a:p>
            <a:r>
              <a:rPr lang="en-US" b="1" dirty="0">
                <a:latin typeface="Times New Roman" panose="02020603050405020304" pitchFamily="18" charset="0"/>
                <a:cs typeface="Times New Roman" panose="02020603050405020304" pitchFamily="18" charset="0"/>
              </a:rPr>
              <a:t>Project Start Date: 15.01.2023</a:t>
            </a:r>
          </a:p>
          <a:p>
            <a:r>
              <a:rPr lang="en-US" b="1" dirty="0">
                <a:latin typeface="Times New Roman" panose="02020603050405020304" pitchFamily="18" charset="0"/>
                <a:cs typeface="Times New Roman" panose="02020603050405020304" pitchFamily="18" charset="0"/>
              </a:rPr>
              <a:t>Project End Date: 14.01.2026</a:t>
            </a:r>
          </a:p>
          <a:p>
            <a:r>
              <a:rPr lang="en-US" b="1" dirty="0">
                <a:latin typeface="Times New Roman" panose="02020603050405020304" pitchFamily="18" charset="0"/>
                <a:cs typeface="Times New Roman" panose="02020603050405020304" pitchFamily="18" charset="0"/>
              </a:rPr>
              <a:t>Budget: 0.8 </a:t>
            </a:r>
            <a:r>
              <a:rPr lang="en-US" b="1" dirty="0" err="1">
                <a:latin typeface="Times New Roman" panose="02020603050405020304" pitchFamily="18" charset="0"/>
                <a:cs typeface="Times New Roman" panose="02020603050405020304" pitchFamily="18" charset="0"/>
              </a:rPr>
              <a:t>mln</a:t>
            </a:r>
            <a:r>
              <a:rPr lang="en-US" b="1" dirty="0">
                <a:latin typeface="Times New Roman" panose="02020603050405020304" pitchFamily="18" charset="0"/>
                <a:cs typeface="Times New Roman" panose="02020603050405020304" pitchFamily="18" charset="0"/>
              </a:rPr>
              <a:t> Euro</a:t>
            </a:r>
          </a:p>
          <a:p>
            <a:endParaRPr lang="ru-RU" dirty="0">
              <a:ln w="0">
                <a:solidFill>
                  <a:schemeClr val="accent1">
                    <a:lumMod val="50000"/>
                  </a:schemeClr>
                </a:solidFill>
              </a:ln>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4768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7174" y="295275"/>
            <a:ext cx="11172825" cy="6096000"/>
          </a:xfrm>
        </p:spPr>
        <p:txBody>
          <a:bodyPr>
            <a:normAutofit/>
          </a:bodyPr>
          <a:lstStyle/>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b="1" dirty="0">
              <a:latin typeface="Times New Roman" panose="02020603050405020304" pitchFamily="18" charset="0"/>
              <a:cs typeface="Times New Roman" panose="02020603050405020304" pitchFamily="18" charset="0"/>
            </a:endParaRPr>
          </a:p>
          <a:p>
            <a:pPr marL="0" indent="0">
              <a:buNone/>
            </a:pPr>
            <a:endParaRPr lang="ru-RU" b="1" dirty="0"/>
          </a:p>
          <a:p>
            <a:pPr marL="0" indent="0" algn="ctr">
              <a:buNone/>
            </a:pPr>
            <a:endParaRPr lang="en-US" dirty="0">
              <a:ln w="0">
                <a:solidFill>
                  <a:schemeClr val="accent1">
                    <a:lumMod val="50000"/>
                  </a:schemeClr>
                </a:solidFill>
              </a:ln>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graphicFrame>
        <p:nvGraphicFramePr>
          <p:cNvPr id="6" name="Таблица 5"/>
          <p:cNvGraphicFramePr>
            <a:graphicFrameLocks noGrp="1"/>
          </p:cNvGraphicFramePr>
          <p:nvPr>
            <p:extLst>
              <p:ext uri="{D42A27DB-BD31-4B8C-83A1-F6EECF244321}">
                <p14:modId xmlns:p14="http://schemas.microsoft.com/office/powerpoint/2010/main" val="4142852108"/>
              </p:ext>
            </p:extLst>
          </p:nvPr>
        </p:nvGraphicFramePr>
        <p:xfrm>
          <a:off x="657226" y="548085"/>
          <a:ext cx="10853030" cy="5951039"/>
        </p:xfrm>
        <a:graphic>
          <a:graphicData uri="http://schemas.openxmlformats.org/drawingml/2006/table">
            <a:tbl>
              <a:tblPr bandRow="1">
                <a:tableStyleId>{BDBED569-4797-4DF1-A0F4-6AAB3CD982D8}</a:tableStyleId>
              </a:tblPr>
              <a:tblGrid>
                <a:gridCol w="3823840">
                  <a:extLst>
                    <a:ext uri="{9D8B030D-6E8A-4147-A177-3AD203B41FA5}">
                      <a16:colId xmlns:a16="http://schemas.microsoft.com/office/drawing/2014/main" val="2855705543"/>
                    </a:ext>
                  </a:extLst>
                </a:gridCol>
                <a:gridCol w="4083085">
                  <a:extLst>
                    <a:ext uri="{9D8B030D-6E8A-4147-A177-3AD203B41FA5}">
                      <a16:colId xmlns:a16="http://schemas.microsoft.com/office/drawing/2014/main" val="2987258574"/>
                    </a:ext>
                  </a:extLst>
                </a:gridCol>
                <a:gridCol w="2946105">
                  <a:extLst>
                    <a:ext uri="{9D8B030D-6E8A-4147-A177-3AD203B41FA5}">
                      <a16:colId xmlns:a16="http://schemas.microsoft.com/office/drawing/2014/main" val="2302489271"/>
                    </a:ext>
                  </a:extLst>
                </a:gridCol>
              </a:tblGrid>
              <a:tr h="656663">
                <a:tc>
                  <a:txBody>
                    <a:bodyPr/>
                    <a:lstStyle/>
                    <a:p>
                      <a:pPr algn="l">
                        <a:lnSpc>
                          <a:spcPct val="115000"/>
                        </a:lnSpc>
                        <a:spcAft>
                          <a:spcPts val="0"/>
                        </a:spcAft>
                      </a:pPr>
                      <a:r>
                        <a:rPr lang="en-US" sz="1800" b="1" dirty="0">
                          <a:effectLst/>
                          <a:latin typeface="Times New Roman" panose="02020603050405020304" pitchFamily="18" charset="0"/>
                          <a:cs typeface="Times New Roman" panose="02020603050405020304" pitchFamily="18" charset="0"/>
                        </a:rPr>
                        <a:t>Tashkent Institute of  Chemical Technology  (TICT)</a:t>
                      </a:r>
                      <a:endParaRPr lang="ru-RU"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15000"/>
                        </a:lnSpc>
                        <a:spcAft>
                          <a:spcPts val="0"/>
                        </a:spcAft>
                      </a:pPr>
                      <a:r>
                        <a:rPr lang="en-US" sz="1800" dirty="0" err="1">
                          <a:effectLst/>
                          <a:latin typeface="Times New Roman" panose="02020603050405020304" pitchFamily="18" charset="0"/>
                          <a:cs typeface="Times New Roman" panose="02020603050405020304" pitchFamily="18" charset="0"/>
                        </a:rPr>
                        <a:t>Zebo</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Babakhanova</a:t>
                      </a:r>
                      <a:r>
                        <a:rPr lang="en-US" sz="1800" dirty="0">
                          <a:effectLst/>
                          <a:latin typeface="Times New Roman" panose="02020603050405020304" pitchFamily="18" charset="0"/>
                          <a:cs typeface="Times New Roman" panose="02020603050405020304" pitchFamily="18" charset="0"/>
                        </a:rPr>
                        <a:t>, DSc, prof.</a:t>
                      </a:r>
                      <a:br>
                        <a:rPr lang="en-US" sz="1800" dirty="0">
                          <a:effectLst/>
                          <a:latin typeface="Times New Roman" panose="02020603050405020304" pitchFamily="18" charset="0"/>
                          <a:cs typeface="Times New Roman" panose="02020603050405020304" pitchFamily="18" charset="0"/>
                        </a:rPr>
                      </a:br>
                      <a:r>
                        <a:rPr lang="en-US" sz="1800" dirty="0" err="1">
                          <a:effectLst/>
                          <a:latin typeface="Times New Roman" panose="02020603050405020304" pitchFamily="18" charset="0"/>
                          <a:cs typeface="Times New Roman" panose="02020603050405020304" pitchFamily="18" charset="0"/>
                        </a:rPr>
                        <a:t>Akmal</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Boboev</a:t>
                      </a:r>
                      <a:r>
                        <a:rPr lang="en-US" sz="1800" dirty="0">
                          <a:effectLst/>
                          <a:latin typeface="Times New Roman" panose="02020603050405020304" pitchFamily="18" charset="0"/>
                          <a:cs typeface="Times New Roman" panose="02020603050405020304" pitchFamily="18" charset="0"/>
                        </a:rPr>
                        <a:t>, PhD, </a:t>
                      </a:r>
                      <a:r>
                        <a:rPr lang="en-US" sz="1800" dirty="0" err="1">
                          <a:effectLst/>
                          <a:latin typeface="Times New Roman" panose="02020603050405020304" pitchFamily="18" charset="0"/>
                          <a:cs typeface="Times New Roman" panose="02020603050405020304" pitchFamily="18" charset="0"/>
                        </a:rPr>
                        <a:t>Ass.prof</a:t>
                      </a:r>
                      <a:r>
                        <a:rPr lang="en-US" sz="1800" dirty="0">
                          <a:effectLst/>
                          <a:latin typeface="Times New Roman" panose="02020603050405020304" pitchFamily="18" charset="0"/>
                          <a:cs typeface="Times New Roman" panose="02020603050405020304" pitchFamily="18" charset="0"/>
                        </a:rPr>
                        <a:t>.</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15000"/>
                        </a:lnSpc>
                        <a:spcAft>
                          <a:spcPts val="0"/>
                        </a:spcAft>
                      </a:pPr>
                      <a:r>
                        <a:rPr lang="en-US" sz="1800">
                          <a:effectLst/>
                          <a:latin typeface="Times New Roman" panose="02020603050405020304" pitchFamily="18" charset="0"/>
                          <a:cs typeface="Times New Roman" panose="02020603050405020304" pitchFamily="18" charset="0"/>
                        </a:rPr>
                        <a:t>Uzbekistan (coordinator)</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223944628"/>
                  </a:ext>
                </a:extLst>
              </a:tr>
              <a:tr h="720507">
                <a:tc>
                  <a:txBody>
                    <a:bodyPr/>
                    <a:lstStyle/>
                    <a:p>
                      <a:pPr algn="l">
                        <a:lnSpc>
                          <a:spcPct val="115000"/>
                        </a:lnSpc>
                        <a:spcAft>
                          <a:spcPts val="0"/>
                        </a:spcAft>
                      </a:pPr>
                      <a:r>
                        <a:rPr lang="en-US" sz="1800" b="1" dirty="0">
                          <a:effectLst/>
                          <a:latin typeface="Times New Roman" panose="02020603050405020304" pitchFamily="18" charset="0"/>
                          <a:cs typeface="Times New Roman" panose="02020603050405020304" pitchFamily="18" charset="0"/>
                        </a:rPr>
                        <a:t>University of Copenhagen  (UCPH)</a:t>
                      </a:r>
                      <a:endParaRPr lang="ru-RU"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US" sz="1800" kern="1200" dirty="0">
                          <a:effectLst/>
                          <a:latin typeface="Times New Roman" panose="02020603050405020304" pitchFamily="18" charset="0"/>
                          <a:cs typeface="Times New Roman" panose="02020603050405020304" pitchFamily="18" charset="0"/>
                        </a:rPr>
                        <a:t>S</a:t>
                      </a:r>
                      <a:r>
                        <a:rPr lang="ru-RU" sz="1800" kern="1200" dirty="0" err="1">
                          <a:effectLst/>
                          <a:latin typeface="Times New Roman" panose="02020603050405020304" pitchFamily="18" charset="0"/>
                          <a:cs typeface="Times New Roman" panose="02020603050405020304" pitchFamily="18" charset="0"/>
                        </a:rPr>
                        <a:t>øren</a:t>
                      </a:r>
                      <a:r>
                        <a:rPr lang="ru-RU" sz="1800" kern="1200" dirty="0">
                          <a:effectLst/>
                          <a:latin typeface="Times New Roman" panose="02020603050405020304" pitchFamily="18" charset="0"/>
                          <a:cs typeface="Times New Roman" panose="02020603050405020304" pitchFamily="18" charset="0"/>
                        </a:rPr>
                        <a:t> </a:t>
                      </a:r>
                      <a:r>
                        <a:rPr lang="ru-RU" sz="1800" kern="1200" dirty="0" err="1">
                          <a:effectLst/>
                          <a:latin typeface="Times New Roman" panose="02020603050405020304" pitchFamily="18" charset="0"/>
                          <a:cs typeface="Times New Roman" panose="02020603050405020304" pitchFamily="18" charset="0"/>
                        </a:rPr>
                        <a:t>Balling</a:t>
                      </a:r>
                      <a:r>
                        <a:rPr lang="ru-RU" sz="1800" kern="1200" dirty="0">
                          <a:effectLst/>
                          <a:latin typeface="Times New Roman" panose="02020603050405020304" pitchFamily="18" charset="0"/>
                          <a:cs typeface="Times New Roman" panose="02020603050405020304" pitchFamily="18" charset="0"/>
                        </a:rPr>
                        <a:t> </a:t>
                      </a:r>
                      <a:r>
                        <a:rPr lang="ru-RU" sz="1800" kern="1200" dirty="0" err="1">
                          <a:effectLst/>
                          <a:latin typeface="Times New Roman" panose="02020603050405020304" pitchFamily="18" charset="0"/>
                          <a:cs typeface="Times New Roman" panose="02020603050405020304" pitchFamily="18" charset="0"/>
                        </a:rPr>
                        <a:t>Engelsen</a:t>
                      </a:r>
                      <a:r>
                        <a:rPr lang="en-US" sz="1800" kern="1200" dirty="0">
                          <a:effectLst/>
                          <a:latin typeface="Times New Roman" panose="02020603050405020304" pitchFamily="18" charset="0"/>
                          <a:cs typeface="Times New Roman" panose="02020603050405020304" pitchFamily="18" charset="0"/>
                        </a:rPr>
                        <a:t>, DSc, Prof.</a:t>
                      </a:r>
                    </a:p>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err="1">
                          <a:latin typeface="Times New Roman" panose="02020603050405020304" pitchFamily="18" charset="0"/>
                          <a:cs typeface="Times New Roman" panose="02020603050405020304" pitchFamily="18" charset="0"/>
                        </a:rPr>
                        <a:t>Bekzod</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Khakimov</a:t>
                      </a:r>
                      <a:r>
                        <a:rPr lang="en-US" sz="1800" dirty="0">
                          <a:latin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cs typeface="Times New Roman" panose="02020603050405020304" pitchFamily="18" charset="0"/>
                        </a:rPr>
                        <a:t>PhD, </a:t>
                      </a:r>
                      <a:r>
                        <a:rPr lang="en-US" sz="1800" dirty="0" err="1">
                          <a:effectLst/>
                          <a:latin typeface="Times New Roman" panose="02020603050405020304" pitchFamily="18" charset="0"/>
                          <a:cs typeface="Times New Roman" panose="02020603050405020304" pitchFamily="18" charset="0"/>
                        </a:rPr>
                        <a:t>Ass.prof</a:t>
                      </a:r>
                      <a:r>
                        <a:rPr lang="en-US" sz="1800" dirty="0">
                          <a:effectLst/>
                          <a:latin typeface="Times New Roman" panose="02020603050405020304" pitchFamily="18" charset="0"/>
                          <a:cs typeface="Times New Roman" panose="02020603050405020304" pitchFamily="18" charset="0"/>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Tomasz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Pawel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Czaja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baseline="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Assistant professor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1800" dirty="0">
                          <a:effectLst/>
                          <a:latin typeface="Times New Roman" panose="02020603050405020304" pitchFamily="18" charset="0"/>
                          <a:cs typeface="Times New Roman" panose="02020603050405020304" pitchFamily="18" charset="0"/>
                        </a:rPr>
                        <a:t>Denmark </a:t>
                      </a:r>
                    </a:p>
                    <a:p>
                      <a:pPr>
                        <a:lnSpc>
                          <a:spcPct val="115000"/>
                        </a:lnSpc>
                        <a:spcAft>
                          <a:spcPts val="0"/>
                        </a:spcAft>
                      </a:pPr>
                      <a:r>
                        <a:rPr lang="en-US" sz="1800" dirty="0">
                          <a:effectLst/>
                          <a:latin typeface="Times New Roman" panose="02020603050405020304" pitchFamily="18" charset="0"/>
                          <a:cs typeface="Times New Roman" panose="02020603050405020304" pitchFamily="18" charset="0"/>
                        </a:rPr>
                        <a:t>(co-coordinator)</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89581675"/>
                  </a:ext>
                </a:extLst>
              </a:tr>
              <a:tr h="518622">
                <a:tc>
                  <a:txBody>
                    <a:bodyPr/>
                    <a:lstStyle/>
                    <a:p>
                      <a:pPr marL="0" marR="0" indent="0" algn="l" defTabSz="457200" rtl="0" eaLnBrk="1" fontAlgn="auto" latinLnBrk="0" hangingPunct="1">
                        <a:lnSpc>
                          <a:spcPct val="115000"/>
                        </a:lnSpc>
                        <a:spcBef>
                          <a:spcPts val="0"/>
                        </a:spcBef>
                        <a:spcAft>
                          <a:spcPts val="0"/>
                        </a:spcAft>
                        <a:buClrTx/>
                        <a:buSzTx/>
                        <a:buFontTx/>
                        <a:buNone/>
                        <a:tabLst/>
                        <a:defRPr/>
                      </a:pPr>
                      <a:r>
                        <a:rPr lang="en-US" sz="1800" b="1" dirty="0">
                          <a:effectLst/>
                          <a:latin typeface="Times New Roman" panose="02020603050405020304" pitchFamily="18" charset="0"/>
                          <a:cs typeface="Times New Roman" panose="02020603050405020304" pitchFamily="18" charset="0"/>
                        </a:rPr>
                        <a:t>University of Extremadura (</a:t>
                      </a:r>
                      <a:r>
                        <a:rPr lang="en-US" sz="1800" b="1" dirty="0" err="1">
                          <a:effectLst/>
                          <a:latin typeface="Times New Roman" panose="02020603050405020304" pitchFamily="18" charset="0"/>
                          <a:cs typeface="Times New Roman" panose="02020603050405020304" pitchFamily="18" charset="0"/>
                        </a:rPr>
                        <a:t>UEx</a:t>
                      </a:r>
                      <a:r>
                        <a:rPr lang="en-US" sz="1800" b="1" dirty="0">
                          <a:effectLst/>
                          <a:latin typeface="Times New Roman" panose="02020603050405020304" pitchFamily="18" charset="0"/>
                          <a:cs typeface="Times New Roman" panose="02020603050405020304" pitchFamily="18" charset="0"/>
                        </a:rPr>
                        <a:t>)</a:t>
                      </a:r>
                      <a:endParaRPr lang="ru-RU" sz="1800" b="1" dirty="0">
                        <a:effectLst/>
                        <a:latin typeface="Times New Roman" panose="02020603050405020304" pitchFamily="18" charset="0"/>
                        <a:cs typeface="Times New Roman" panose="02020603050405020304" pitchFamily="18" charset="0"/>
                      </a:endParaRPr>
                    </a:p>
                    <a:p>
                      <a:pPr algn="l">
                        <a:lnSpc>
                          <a:spcPct val="115000"/>
                        </a:lnSpc>
                        <a:spcAft>
                          <a:spcPts val="0"/>
                        </a:spcAft>
                      </a:pPr>
                      <a:endParaRPr lang="ru-RU"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uz-Latn-UZ" sz="1800" dirty="0">
                          <a:latin typeface="Times New Roman" panose="02020603050405020304" pitchFamily="18" charset="0"/>
                          <a:cs typeface="Times New Roman" panose="02020603050405020304" pitchFamily="18" charset="0"/>
                        </a:rPr>
                        <a:t>Jorge Ruiz Carrascal</a:t>
                      </a:r>
                      <a:r>
                        <a:rPr lang="en-US" sz="1800" dirty="0">
                          <a:latin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cs typeface="Times New Roman" panose="02020603050405020304" pitchFamily="18" charset="0"/>
                        </a:rPr>
                        <a:t>PhD, </a:t>
                      </a:r>
                      <a:r>
                        <a:rPr lang="en-US" sz="1800" dirty="0" err="1">
                          <a:effectLst/>
                          <a:latin typeface="Times New Roman" panose="02020603050405020304" pitchFamily="18" charset="0"/>
                          <a:cs typeface="Times New Roman" panose="02020603050405020304" pitchFamily="18" charset="0"/>
                        </a:rPr>
                        <a:t>Ass.prof</a:t>
                      </a:r>
                      <a:r>
                        <a:rPr lang="en-US" sz="1800" dirty="0">
                          <a:effectLst/>
                          <a:latin typeface="Times New Roman" panose="02020603050405020304" pitchFamily="18" charset="0"/>
                          <a:cs typeface="Times New Roman" panose="02020603050405020304" pitchFamily="18" charset="0"/>
                        </a:rPr>
                        <a:t>.</a:t>
                      </a:r>
                      <a:endParaRPr lang="ru-RU" sz="1800" dirty="0">
                        <a:effectLst/>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Pablo Hurtado Pardo, PhD</a:t>
                      </a:r>
                      <a:endParaRPr lang="ru-RU" sz="1800" dirty="0">
                        <a:latin typeface="Times New Roman" panose="02020603050405020304" pitchFamily="18" charset="0"/>
                        <a:cs typeface="Times New Roman" panose="02020603050405020304" pitchFamily="18" charset="0"/>
                      </a:endParaRPr>
                    </a:p>
                  </a:txBody>
                  <a:tcPr marL="68580" marR="68580" marT="0" marB="0">
                    <a:noFill/>
                  </a:tcPr>
                </a:tc>
                <a:tc>
                  <a:txBody>
                    <a:bodyPr/>
                    <a:lstStyle/>
                    <a:p>
                      <a:pPr>
                        <a:lnSpc>
                          <a:spcPct val="115000"/>
                        </a:lnSpc>
                        <a:spcAft>
                          <a:spcPts val="0"/>
                        </a:spcAft>
                      </a:pPr>
                      <a:r>
                        <a:rPr lang="en-US" sz="1800">
                          <a:effectLst/>
                          <a:latin typeface="Times New Roman" panose="02020603050405020304" pitchFamily="18" charset="0"/>
                          <a:cs typeface="Times New Roman" panose="02020603050405020304" pitchFamily="18" charset="0"/>
                        </a:rPr>
                        <a:t>Spain</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731872234"/>
                  </a:ext>
                </a:extLst>
              </a:tr>
              <a:tr h="720507">
                <a:tc>
                  <a:txBody>
                    <a:bodyPr/>
                    <a:lstStyle/>
                    <a:p>
                      <a:pPr algn="l">
                        <a:lnSpc>
                          <a:spcPct val="115000"/>
                        </a:lnSpc>
                        <a:spcAft>
                          <a:spcPts val="0"/>
                        </a:spcAft>
                      </a:pPr>
                      <a:r>
                        <a:rPr lang="en-US" sz="1800" b="1" dirty="0">
                          <a:effectLst/>
                          <a:latin typeface="Times New Roman" panose="02020603050405020304" pitchFamily="18" charset="0"/>
                          <a:cs typeface="Times New Roman" panose="02020603050405020304" pitchFamily="18" charset="0"/>
                        </a:rPr>
                        <a:t>National University of Uzbekistan  (</a:t>
                      </a:r>
                      <a:r>
                        <a:rPr lang="en-US" sz="1800" b="1" dirty="0" err="1">
                          <a:effectLst/>
                          <a:latin typeface="Times New Roman" panose="02020603050405020304" pitchFamily="18" charset="0"/>
                          <a:cs typeface="Times New Roman" panose="02020603050405020304" pitchFamily="18" charset="0"/>
                        </a:rPr>
                        <a:t>NUUz</a:t>
                      </a:r>
                      <a:r>
                        <a:rPr lang="en-US" sz="1800" b="1" dirty="0">
                          <a:effectLst/>
                          <a:latin typeface="Times New Roman" panose="02020603050405020304" pitchFamily="18" charset="0"/>
                          <a:cs typeface="Times New Roman" panose="02020603050405020304" pitchFamily="18" charset="0"/>
                        </a:rPr>
                        <a:t>)</a:t>
                      </a:r>
                      <a:endParaRPr lang="ru-RU"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uz-Latn-UZ" sz="1800" dirty="0">
                          <a:latin typeface="Times New Roman" panose="02020603050405020304" pitchFamily="18" charset="0"/>
                          <a:cs typeface="Times New Roman" panose="02020603050405020304" pitchFamily="18" charset="0"/>
                        </a:rPr>
                        <a:t>Akbarov Khamdam</a:t>
                      </a:r>
                      <a:r>
                        <a:rPr lang="en-US" sz="1800" dirty="0">
                          <a:latin typeface="Times New Roman" panose="02020603050405020304" pitchFamily="18" charset="0"/>
                          <a:cs typeface="Times New Roman" panose="02020603050405020304" pitchFamily="18" charset="0"/>
                        </a:rPr>
                        <a:t>, DSc,</a:t>
                      </a:r>
                      <a:r>
                        <a:rPr lang="en-US" sz="1800" baseline="0" dirty="0">
                          <a:latin typeface="Times New Roman" panose="02020603050405020304" pitchFamily="18" charset="0"/>
                          <a:cs typeface="Times New Roman" panose="02020603050405020304" pitchFamily="18" charset="0"/>
                        </a:rPr>
                        <a:t> prof.</a:t>
                      </a:r>
                    </a:p>
                    <a:p>
                      <a:r>
                        <a:rPr lang="uz-Latn-UZ" sz="1800" dirty="0">
                          <a:latin typeface="Times New Roman" panose="02020603050405020304" pitchFamily="18" charset="0"/>
                          <a:cs typeface="Times New Roman" panose="02020603050405020304" pitchFamily="18" charset="0"/>
                        </a:rPr>
                        <a:t>Kholikov Abduvali</a:t>
                      </a:r>
                      <a:r>
                        <a:rPr lang="en-US" sz="1800" dirty="0">
                          <a:latin typeface="Times New Roman" panose="02020603050405020304" pitchFamily="18" charset="0"/>
                          <a:cs typeface="Times New Roman" panose="02020603050405020304" pitchFamily="18" charset="0"/>
                        </a:rPr>
                        <a:t>, DSc, Prof.</a:t>
                      </a:r>
                    </a:p>
                    <a:p>
                      <a:r>
                        <a:rPr lang="uz-Latn-UZ" sz="1800" dirty="0">
                          <a:latin typeface="Times New Roman" panose="02020603050405020304" pitchFamily="18" charset="0"/>
                          <a:cs typeface="Times New Roman" panose="02020603050405020304" pitchFamily="18" charset="0"/>
                        </a:rPr>
                        <a:t>Berdimurodov Elyor</a:t>
                      </a:r>
                      <a:r>
                        <a:rPr lang="en-US" sz="1800" dirty="0">
                          <a:latin typeface="Times New Roman" panose="02020603050405020304" pitchFamily="18" charset="0"/>
                          <a:cs typeface="Times New Roman" panose="02020603050405020304" pitchFamily="18" charset="0"/>
                        </a:rPr>
                        <a:t>, PhD, </a:t>
                      </a:r>
                      <a:r>
                        <a:rPr lang="en-US" sz="1800" dirty="0" err="1">
                          <a:latin typeface="Times New Roman" panose="02020603050405020304" pitchFamily="18" charset="0"/>
                          <a:cs typeface="Times New Roman" panose="02020603050405020304" pitchFamily="18" charset="0"/>
                        </a:rPr>
                        <a:t>Ass.prof</a:t>
                      </a:r>
                      <a:r>
                        <a:rPr lang="en-US" sz="1800" dirty="0">
                          <a:latin typeface="Times New Roman" panose="02020603050405020304" pitchFamily="18" charset="0"/>
                          <a:cs typeface="Times New Roman" panose="02020603050405020304" pitchFamily="18" charset="0"/>
                        </a:rPr>
                        <a:t>.</a:t>
                      </a:r>
                      <a:endParaRPr lang="ru-RU" sz="1800" dirty="0">
                        <a:latin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1800">
                          <a:effectLst/>
                          <a:latin typeface="Times New Roman" panose="02020603050405020304" pitchFamily="18" charset="0"/>
                          <a:cs typeface="Times New Roman" panose="02020603050405020304" pitchFamily="18" charset="0"/>
                        </a:rPr>
                        <a:t>Uzbekistan</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11088149"/>
                  </a:ext>
                </a:extLst>
              </a:tr>
              <a:tr h="546318">
                <a:tc>
                  <a:txBody>
                    <a:bodyPr/>
                    <a:lstStyle/>
                    <a:p>
                      <a:pPr algn="l">
                        <a:lnSpc>
                          <a:spcPct val="115000"/>
                        </a:lnSpc>
                        <a:spcAft>
                          <a:spcPts val="0"/>
                        </a:spcAft>
                      </a:pPr>
                      <a:r>
                        <a:rPr lang="en-US" sz="1800" b="1" dirty="0">
                          <a:effectLst/>
                          <a:latin typeface="Times New Roman" panose="02020603050405020304" pitchFamily="18" charset="0"/>
                          <a:cs typeface="Times New Roman" panose="02020603050405020304" pitchFamily="18" charset="0"/>
                        </a:rPr>
                        <a:t>Bukhara engineering-technological institute (BETI)</a:t>
                      </a:r>
                      <a:endParaRPr lang="ru-RU"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r>
                        <a:rPr lang="uz-Latn-UZ" sz="1800" dirty="0">
                          <a:latin typeface="Times New Roman" panose="02020603050405020304" pitchFamily="18" charset="0"/>
                          <a:cs typeface="Times New Roman" panose="02020603050405020304" pitchFamily="18" charset="0"/>
                        </a:rPr>
                        <a:t>Ulugbek Ibragimov</a:t>
                      </a:r>
                      <a:r>
                        <a:rPr lang="en-US" sz="1800" dirty="0">
                          <a:latin typeface="Times New Roman" panose="02020603050405020304" pitchFamily="18" charset="0"/>
                          <a:cs typeface="Times New Roman" panose="02020603050405020304" pitchFamily="18" charset="0"/>
                        </a:rPr>
                        <a:t>, PhD, </a:t>
                      </a:r>
                      <a:r>
                        <a:rPr lang="en-US" sz="1800" dirty="0" err="1">
                          <a:latin typeface="Times New Roman" panose="02020603050405020304" pitchFamily="18" charset="0"/>
                          <a:cs typeface="Times New Roman" panose="02020603050405020304" pitchFamily="18" charset="0"/>
                        </a:rPr>
                        <a:t>Ass.prof</a:t>
                      </a:r>
                      <a:r>
                        <a:rPr lang="en-US" sz="1800" dirty="0">
                          <a:latin typeface="Times New Roman" panose="02020603050405020304" pitchFamily="18" charset="0"/>
                          <a:cs typeface="Times New Roman" panose="02020603050405020304" pitchFamily="18" charset="0"/>
                        </a:rPr>
                        <a:t>.</a:t>
                      </a:r>
                    </a:p>
                    <a:p>
                      <a:r>
                        <a:rPr lang="uz-Latn-UZ" sz="1800" dirty="0">
                          <a:latin typeface="Times New Roman" panose="02020603050405020304" pitchFamily="18" charset="0"/>
                          <a:cs typeface="Times New Roman" panose="02020603050405020304" pitchFamily="18" charset="0"/>
                        </a:rPr>
                        <a:t>Ismoil Isabaev</a:t>
                      </a:r>
                      <a:r>
                        <a:rPr lang="en-US" sz="1800" dirty="0">
                          <a:latin typeface="Times New Roman" panose="02020603050405020304" pitchFamily="18" charset="0"/>
                          <a:cs typeface="Times New Roman" panose="02020603050405020304" pitchFamily="18" charset="0"/>
                        </a:rPr>
                        <a:t>, DSc, Prof.</a:t>
                      </a:r>
                    </a:p>
                    <a:p>
                      <a:endParaRPr lang="ru-RU" sz="1800" dirty="0">
                        <a:latin typeface="Times New Roman" panose="02020603050405020304" pitchFamily="18" charset="0"/>
                        <a:cs typeface="Times New Roman" panose="02020603050405020304" pitchFamily="18" charset="0"/>
                      </a:endParaRPr>
                    </a:p>
                  </a:txBody>
                  <a:tcPr marL="68580" marR="68580" marT="0" marB="0">
                    <a:noFill/>
                  </a:tcPr>
                </a:tc>
                <a:tc>
                  <a:txBody>
                    <a:bodyPr/>
                    <a:lstStyle/>
                    <a:p>
                      <a:pPr>
                        <a:lnSpc>
                          <a:spcPct val="115000"/>
                        </a:lnSpc>
                        <a:spcAft>
                          <a:spcPts val="0"/>
                        </a:spcAft>
                      </a:pPr>
                      <a:r>
                        <a:rPr lang="en-US" sz="1800" dirty="0">
                          <a:effectLst/>
                          <a:latin typeface="Times New Roman" panose="02020603050405020304" pitchFamily="18" charset="0"/>
                          <a:cs typeface="Times New Roman" panose="02020603050405020304" pitchFamily="18" charset="0"/>
                        </a:rPr>
                        <a:t>Uzbekistan</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203167674"/>
                  </a:ext>
                </a:extLst>
              </a:tr>
              <a:tr h="480338">
                <a:tc>
                  <a:txBody>
                    <a:bodyPr/>
                    <a:lstStyle/>
                    <a:p>
                      <a:pPr algn="l">
                        <a:lnSpc>
                          <a:spcPct val="115000"/>
                        </a:lnSpc>
                        <a:spcAft>
                          <a:spcPts val="0"/>
                        </a:spcAft>
                      </a:pPr>
                      <a:r>
                        <a:rPr lang="en-US" sz="1800" b="1" dirty="0" err="1">
                          <a:effectLst/>
                          <a:latin typeface="Times New Roman" panose="02020603050405020304" pitchFamily="18" charset="0"/>
                          <a:cs typeface="Times New Roman" panose="02020603050405020304" pitchFamily="18" charset="0"/>
                        </a:rPr>
                        <a:t>Andijan</a:t>
                      </a:r>
                      <a:r>
                        <a:rPr lang="en-US" sz="1800" b="1" dirty="0">
                          <a:effectLst/>
                          <a:latin typeface="Times New Roman" panose="02020603050405020304" pitchFamily="18" charset="0"/>
                          <a:cs typeface="Times New Roman" panose="02020603050405020304" pitchFamily="18" charset="0"/>
                        </a:rPr>
                        <a:t> State University (ASU)</a:t>
                      </a:r>
                      <a:endParaRPr lang="ru-RU"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uz-Latn-UZ" sz="1800" kern="1200" dirty="0">
                          <a:latin typeface="Times New Roman" panose="02020603050405020304" pitchFamily="18" charset="0"/>
                          <a:cs typeface="Times New Roman" panose="02020603050405020304" pitchFamily="18" charset="0"/>
                        </a:rPr>
                        <a:t>Dilshadbek</a:t>
                      </a:r>
                      <a:r>
                        <a:rPr lang="en-US" sz="1800" kern="1200" dirty="0">
                          <a:latin typeface="Times New Roman" panose="02020603050405020304" pitchFamily="18" charset="0"/>
                          <a:cs typeface="Times New Roman" panose="02020603050405020304" pitchFamily="18" charset="0"/>
                        </a:rPr>
                        <a:t> </a:t>
                      </a:r>
                      <a:r>
                        <a:rPr lang="uz-Latn-UZ" sz="1800" kern="1200" dirty="0">
                          <a:latin typeface="Times New Roman" panose="02020603050405020304" pitchFamily="18" charset="0"/>
                          <a:cs typeface="Times New Roman" panose="02020603050405020304" pitchFamily="18" charset="0"/>
                        </a:rPr>
                        <a:t>Nurmatov </a:t>
                      </a:r>
                      <a:r>
                        <a:rPr lang="en-US" sz="1800" kern="1200" dirty="0">
                          <a:latin typeface="Times New Roman" panose="02020603050405020304" pitchFamily="18" charset="0"/>
                          <a:cs typeface="Times New Roman" panose="02020603050405020304" pitchFamily="18" charset="0"/>
                        </a:rPr>
                        <a:t>, PhD, </a:t>
                      </a:r>
                      <a:r>
                        <a:rPr lang="en-US" sz="1800" kern="1200" dirty="0" err="1">
                          <a:latin typeface="Times New Roman" panose="02020603050405020304" pitchFamily="18" charset="0"/>
                          <a:cs typeface="Times New Roman" panose="02020603050405020304" pitchFamily="18" charset="0"/>
                        </a:rPr>
                        <a:t>Ass.prof</a:t>
                      </a:r>
                      <a:r>
                        <a:rPr lang="en-US" sz="1800" kern="1200" dirty="0">
                          <a:latin typeface="Times New Roman" panose="02020603050405020304" pitchFamily="18" charset="0"/>
                          <a:cs typeface="Times New Roman" panose="02020603050405020304" pitchFamily="18" charset="0"/>
                        </a:rPr>
                        <a:t>.</a:t>
                      </a:r>
                    </a:p>
                    <a:p>
                      <a:pPr marL="0" marR="0" indent="0" algn="l" defTabSz="457200" rtl="0" eaLnBrk="1" fontAlgn="auto" latinLnBrk="0" hangingPunct="1">
                        <a:lnSpc>
                          <a:spcPct val="100000"/>
                        </a:lnSpc>
                        <a:spcBef>
                          <a:spcPts val="0"/>
                        </a:spcBef>
                        <a:spcAft>
                          <a:spcPts val="0"/>
                        </a:spcAft>
                        <a:buClrTx/>
                        <a:buSzTx/>
                        <a:buFontTx/>
                        <a:buNone/>
                        <a:tabLst/>
                        <a:defRPr/>
                      </a:pPr>
                      <a:r>
                        <a:rPr lang="uz-Latn-UZ" sz="1800" kern="1200" dirty="0">
                          <a:latin typeface="Times New Roman" panose="02020603050405020304" pitchFamily="18" charset="0"/>
                          <a:cs typeface="Times New Roman" panose="02020603050405020304" pitchFamily="18" charset="0"/>
                        </a:rPr>
                        <a:t>Jamshidbek</a:t>
                      </a:r>
                      <a:r>
                        <a:rPr lang="en-US" sz="1800" kern="1200" dirty="0">
                          <a:latin typeface="Times New Roman" panose="02020603050405020304" pitchFamily="18" charset="0"/>
                          <a:cs typeface="Times New Roman" panose="02020603050405020304" pitchFamily="18" charset="0"/>
                        </a:rPr>
                        <a:t> </a:t>
                      </a:r>
                      <a:r>
                        <a:rPr lang="uz-Latn-UZ" sz="1800" kern="1200" dirty="0">
                          <a:latin typeface="Times New Roman" panose="02020603050405020304" pitchFamily="18" charset="0"/>
                          <a:cs typeface="Times New Roman" panose="02020603050405020304" pitchFamily="18" charset="0"/>
                        </a:rPr>
                        <a:t>Khabibullaev </a:t>
                      </a:r>
                      <a:r>
                        <a:rPr lang="en-US" sz="1800" kern="1200" dirty="0">
                          <a:latin typeface="Times New Roman" panose="02020603050405020304" pitchFamily="18" charset="0"/>
                          <a:cs typeface="Times New Roman" panose="02020603050405020304" pitchFamily="18" charset="0"/>
                        </a:rPr>
                        <a:t>, DSc</a:t>
                      </a:r>
                      <a:endParaRPr lang="ru-RU" sz="1800" kern="1200" dirty="0">
                        <a:solidFill>
                          <a:schemeClr val="dk1"/>
                        </a:solidFill>
                        <a:latin typeface="Times New Roman" panose="02020603050405020304" pitchFamily="18" charset="0"/>
                        <a:ea typeface="+mn-ea"/>
                        <a:cs typeface="Times New Roman" panose="02020603050405020304" pitchFamily="18" charset="0"/>
                      </a:endParaRPr>
                    </a:p>
                  </a:txBody>
                  <a:tcPr marL="68580" marR="68580" marT="0" marB="0"/>
                </a:tc>
                <a:tc>
                  <a:txBody>
                    <a:bodyPr/>
                    <a:lstStyle/>
                    <a:p>
                      <a:pPr>
                        <a:lnSpc>
                          <a:spcPct val="115000"/>
                        </a:lnSpc>
                        <a:spcAft>
                          <a:spcPts val="0"/>
                        </a:spcAft>
                      </a:pPr>
                      <a:r>
                        <a:rPr lang="en-US" sz="1800" dirty="0">
                          <a:effectLst/>
                          <a:latin typeface="Times New Roman" panose="02020603050405020304" pitchFamily="18" charset="0"/>
                          <a:cs typeface="Times New Roman" panose="02020603050405020304" pitchFamily="18" charset="0"/>
                        </a:rPr>
                        <a:t>Uzbekistan</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25507932"/>
                  </a:ext>
                </a:extLst>
              </a:tr>
              <a:tr h="492700">
                <a:tc>
                  <a:txBody>
                    <a:bodyPr/>
                    <a:lstStyle/>
                    <a:p>
                      <a:pPr algn="l">
                        <a:lnSpc>
                          <a:spcPct val="115000"/>
                        </a:lnSpc>
                        <a:spcAft>
                          <a:spcPts val="0"/>
                        </a:spcAft>
                      </a:pPr>
                      <a:r>
                        <a:rPr lang="en-US" sz="1800" b="1" dirty="0" err="1">
                          <a:effectLst/>
                          <a:latin typeface="Times New Roman" panose="02020603050405020304" pitchFamily="18" charset="0"/>
                          <a:cs typeface="Times New Roman" panose="02020603050405020304" pitchFamily="18" charset="0"/>
                        </a:rPr>
                        <a:t>Urgench</a:t>
                      </a:r>
                      <a:r>
                        <a:rPr lang="en-US" sz="1800" b="1" dirty="0">
                          <a:effectLst/>
                          <a:latin typeface="Times New Roman" panose="02020603050405020304" pitchFamily="18" charset="0"/>
                          <a:cs typeface="Times New Roman" panose="02020603050405020304" pitchFamily="18" charset="0"/>
                        </a:rPr>
                        <a:t> State University (</a:t>
                      </a:r>
                      <a:r>
                        <a:rPr lang="en-US" sz="1800" b="1" dirty="0" err="1">
                          <a:effectLst/>
                          <a:latin typeface="Times New Roman" panose="02020603050405020304" pitchFamily="18" charset="0"/>
                          <a:cs typeface="Times New Roman" panose="02020603050405020304" pitchFamily="18" charset="0"/>
                        </a:rPr>
                        <a:t>UrSU</a:t>
                      </a:r>
                      <a:r>
                        <a:rPr lang="en-US" sz="1800" b="1" dirty="0">
                          <a:effectLst/>
                          <a:latin typeface="Times New Roman" panose="02020603050405020304" pitchFamily="18" charset="0"/>
                          <a:cs typeface="Times New Roman" panose="02020603050405020304" pitchFamily="18" charset="0"/>
                        </a:rPr>
                        <a:t>)</a:t>
                      </a:r>
                      <a:endParaRPr lang="ru-RU"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r>
                        <a:rPr lang="ru-RU" sz="1800" kern="1200" dirty="0" err="1">
                          <a:latin typeface="Times New Roman" panose="02020603050405020304" pitchFamily="18" charset="0"/>
                          <a:cs typeface="Times New Roman" panose="02020603050405020304" pitchFamily="18" charset="0"/>
                        </a:rPr>
                        <a:t>Mansur</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Radjabov</a:t>
                      </a:r>
                      <a:r>
                        <a:rPr lang="en-US" sz="1800" kern="1200" dirty="0">
                          <a:latin typeface="Times New Roman" panose="02020603050405020304" pitchFamily="18" charset="0"/>
                          <a:cs typeface="Times New Roman" panose="02020603050405020304" pitchFamily="18" charset="0"/>
                        </a:rPr>
                        <a:t>, PhD, </a:t>
                      </a:r>
                      <a:r>
                        <a:rPr lang="en-US" sz="1800" kern="1200" dirty="0" err="1">
                          <a:latin typeface="Times New Roman" panose="02020603050405020304" pitchFamily="18" charset="0"/>
                          <a:cs typeface="Times New Roman" panose="02020603050405020304" pitchFamily="18" charset="0"/>
                        </a:rPr>
                        <a:t>Ass.prof</a:t>
                      </a:r>
                      <a:r>
                        <a:rPr lang="en-US" sz="1800" kern="1200" dirty="0">
                          <a:latin typeface="Times New Roman" panose="02020603050405020304" pitchFamily="18" charset="0"/>
                          <a:cs typeface="Times New Roman" panose="02020603050405020304" pitchFamily="18" charset="0"/>
                        </a:rPr>
                        <a:t>.</a:t>
                      </a:r>
                    </a:p>
                    <a:p>
                      <a:r>
                        <a:rPr lang="uz-Latn-UZ" sz="1800" kern="1200" dirty="0">
                          <a:latin typeface="Times New Roman" panose="02020603050405020304" pitchFamily="18" charset="0"/>
                          <a:cs typeface="Times New Roman" panose="02020603050405020304" pitchFamily="18" charset="0"/>
                        </a:rPr>
                        <a:t>Zabibullo Babaev</a:t>
                      </a:r>
                      <a:r>
                        <a:rPr lang="en-US" sz="1800" kern="1200" dirty="0">
                          <a:latin typeface="Times New Roman" panose="02020603050405020304" pitchFamily="18" charset="0"/>
                          <a:cs typeface="Times New Roman" panose="02020603050405020304" pitchFamily="18" charset="0"/>
                        </a:rPr>
                        <a:t>, DSc, Prof.</a:t>
                      </a:r>
                    </a:p>
                    <a:p>
                      <a:endParaRPr lang="ru-RU" sz="1800" kern="1200" dirty="0">
                        <a:solidFill>
                          <a:schemeClr val="dk1"/>
                        </a:solidFill>
                        <a:latin typeface="Times New Roman" panose="02020603050405020304" pitchFamily="18" charset="0"/>
                        <a:ea typeface="+mn-ea"/>
                        <a:cs typeface="Times New Roman" panose="02020603050405020304" pitchFamily="18" charset="0"/>
                      </a:endParaRPr>
                    </a:p>
                  </a:txBody>
                  <a:tcPr marL="68580" marR="68580" marT="0" marB="0">
                    <a:noFill/>
                  </a:tcPr>
                </a:tc>
                <a:tc>
                  <a:txBody>
                    <a:bodyPr/>
                    <a:lstStyle/>
                    <a:p>
                      <a:pPr>
                        <a:lnSpc>
                          <a:spcPct val="115000"/>
                        </a:lnSpc>
                        <a:spcAft>
                          <a:spcPts val="0"/>
                        </a:spcAft>
                      </a:pPr>
                      <a:r>
                        <a:rPr lang="en-US" sz="1800" dirty="0">
                          <a:effectLst/>
                          <a:latin typeface="Times New Roman" panose="02020603050405020304" pitchFamily="18" charset="0"/>
                          <a:cs typeface="Times New Roman" panose="02020603050405020304" pitchFamily="18" charset="0"/>
                        </a:rPr>
                        <a:t>Uzbekistan</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424741543"/>
                  </a:ext>
                </a:extLst>
              </a:tr>
              <a:tr h="720507">
                <a:tc>
                  <a:txBody>
                    <a:bodyPr/>
                    <a:lstStyle/>
                    <a:p>
                      <a:pPr algn="l">
                        <a:lnSpc>
                          <a:spcPct val="115000"/>
                        </a:lnSpc>
                        <a:spcAft>
                          <a:spcPts val="0"/>
                        </a:spcAft>
                      </a:pPr>
                      <a:r>
                        <a:rPr lang="en-US" sz="1800" b="1" dirty="0">
                          <a:effectLst/>
                          <a:latin typeface="Times New Roman" panose="02020603050405020304" pitchFamily="18" charset="0"/>
                          <a:cs typeface="Times New Roman" panose="02020603050405020304" pitchFamily="18" charset="0"/>
                        </a:rPr>
                        <a:t>Center for Advanced Technologies (CAT)</a:t>
                      </a:r>
                      <a:endParaRPr lang="ru-RU"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uz-Latn-UZ" sz="1800" dirty="0">
                          <a:latin typeface="Times New Roman" panose="02020603050405020304" pitchFamily="18" charset="0"/>
                          <a:cs typeface="Times New Roman" panose="02020603050405020304" pitchFamily="18" charset="0"/>
                        </a:rPr>
                        <a:t>Shahlo Turdikulova</a:t>
                      </a:r>
                      <a:r>
                        <a:rPr lang="en-US" sz="1800" dirty="0">
                          <a:latin typeface="Times New Roman" panose="02020603050405020304" pitchFamily="18" charset="0"/>
                          <a:cs typeface="Times New Roman" panose="02020603050405020304" pitchFamily="18" charset="0"/>
                        </a:rPr>
                        <a:t>, DS</a:t>
                      </a:r>
                      <a:r>
                        <a:rPr lang="uz-Latn-UZ" sz="1800" dirty="0">
                          <a:latin typeface="Times New Roman" panose="02020603050405020304" pitchFamily="18" charset="0"/>
                          <a:cs typeface="Times New Roman" panose="02020603050405020304" pitchFamily="18" charset="0"/>
                        </a:rPr>
                        <a:t>c</a:t>
                      </a:r>
                      <a:r>
                        <a:rPr lang="en-US" sz="1800" dirty="0">
                          <a:latin typeface="Times New Roman" panose="02020603050405020304" pitchFamily="18" charset="0"/>
                          <a:cs typeface="Times New Roman" panose="02020603050405020304" pitchFamily="18" charset="0"/>
                        </a:rPr>
                        <a:t>,</a:t>
                      </a:r>
                      <a:r>
                        <a:rPr lang="uz-Latn-UZ" sz="1800" dirty="0">
                          <a:latin typeface="Times New Roman" panose="02020603050405020304" pitchFamily="18" charset="0"/>
                          <a:cs typeface="Times New Roman" panose="02020603050405020304" pitchFamily="18" charset="0"/>
                        </a:rPr>
                        <a:t> Prof</a:t>
                      </a:r>
                      <a:endParaRPr lang="en-US" sz="1800" dirty="0">
                        <a:latin typeface="Times New Roman" panose="02020603050405020304" pitchFamily="18" charset="0"/>
                        <a:cs typeface="Times New Roman" panose="02020603050405020304" pitchFamily="18" charset="0"/>
                      </a:endParaRPr>
                    </a:p>
                    <a:p>
                      <a:r>
                        <a:rPr lang="uz-Latn-UZ" sz="1800" dirty="0">
                          <a:latin typeface="Times New Roman" panose="02020603050405020304" pitchFamily="18" charset="0"/>
                          <a:cs typeface="Times New Roman" panose="02020603050405020304" pitchFamily="18" charset="0"/>
                        </a:rPr>
                        <a:t>Dilbar Dalimova</a:t>
                      </a:r>
                      <a:r>
                        <a:rPr lang="en-US" sz="1800" dirty="0">
                          <a:latin typeface="Times New Roman" panose="02020603050405020304" pitchFamily="18" charset="0"/>
                          <a:cs typeface="Times New Roman" panose="02020603050405020304" pitchFamily="18" charset="0"/>
                        </a:rPr>
                        <a:t>, </a:t>
                      </a:r>
                      <a:r>
                        <a:rPr lang="uz-Latn-UZ" sz="1800" dirty="0">
                          <a:latin typeface="Times New Roman" panose="02020603050405020304" pitchFamily="18" charset="0"/>
                          <a:cs typeface="Times New Roman" panose="02020603050405020304" pitchFamily="18" charset="0"/>
                        </a:rPr>
                        <a:t>PhD</a:t>
                      </a:r>
                      <a:endParaRPr lang="en-US" sz="1800" dirty="0">
                        <a:latin typeface="Times New Roman" panose="02020603050405020304" pitchFamily="18" charset="0"/>
                        <a:cs typeface="Times New Roman" panose="02020603050405020304" pitchFamily="18" charset="0"/>
                      </a:endParaRPr>
                    </a:p>
                    <a:p>
                      <a:r>
                        <a:rPr lang="uz-Latn-UZ" sz="1800" dirty="0">
                          <a:latin typeface="Times New Roman" panose="02020603050405020304" pitchFamily="18" charset="0"/>
                          <a:cs typeface="Times New Roman" panose="02020603050405020304" pitchFamily="18" charset="0"/>
                        </a:rPr>
                        <a:t>Sarvar Kakhkhorov</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Ass.researcher</a:t>
                      </a:r>
                      <a:endParaRPr lang="ru-RU" sz="1800" dirty="0">
                        <a:latin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1800" dirty="0">
                          <a:effectLst/>
                          <a:latin typeface="Times New Roman" panose="02020603050405020304" pitchFamily="18" charset="0"/>
                          <a:cs typeface="Times New Roman" panose="02020603050405020304" pitchFamily="18" charset="0"/>
                        </a:rPr>
                        <a:t>Uzbekistan</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52651309"/>
                  </a:ext>
                </a:extLst>
              </a:tr>
            </a:tbl>
          </a:graphicData>
        </a:graphic>
      </p:graphicFrame>
    </p:spTree>
    <p:extLst>
      <p:ext uri="{BB962C8B-B14F-4D97-AF65-F5344CB8AC3E}">
        <p14:creationId xmlns:p14="http://schemas.microsoft.com/office/powerpoint/2010/main" val="2355395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990A643-8FDC-A685-FCEC-091FA1382141}"/>
              </a:ext>
            </a:extLst>
          </p:cNvPr>
          <p:cNvGraphicFramePr>
            <a:graphicFrameLocks noGrp="1"/>
          </p:cNvGraphicFramePr>
          <p:nvPr>
            <p:extLst>
              <p:ext uri="{D42A27DB-BD31-4B8C-83A1-F6EECF244321}">
                <p14:modId xmlns:p14="http://schemas.microsoft.com/office/powerpoint/2010/main" val="3832307759"/>
              </p:ext>
            </p:extLst>
          </p:nvPr>
        </p:nvGraphicFramePr>
        <p:xfrm>
          <a:off x="1343025" y="1247780"/>
          <a:ext cx="6861175" cy="4394792"/>
        </p:xfrm>
        <a:graphic>
          <a:graphicData uri="http://schemas.openxmlformats.org/drawingml/2006/table">
            <a:tbl>
              <a:tblPr>
                <a:tableStyleId>{616DA210-FB5B-4158-B5E0-FEB733F419BA}</a:tableStyleId>
              </a:tblPr>
              <a:tblGrid>
                <a:gridCol w="6861175">
                  <a:extLst>
                    <a:ext uri="{9D8B030D-6E8A-4147-A177-3AD203B41FA5}">
                      <a16:colId xmlns:a16="http://schemas.microsoft.com/office/drawing/2014/main" val="1015131020"/>
                    </a:ext>
                  </a:extLst>
                </a:gridCol>
              </a:tblGrid>
              <a:tr h="972398">
                <a:tc>
                  <a:txBody>
                    <a:bodyPr/>
                    <a:lstStyle/>
                    <a:p>
                      <a:pPr algn="l" fontAlgn="ctr"/>
                      <a:r>
                        <a:rPr lang="en-US" sz="2400" u="none" strike="noStrike" dirty="0">
                          <a:effectLst/>
                          <a:latin typeface="Times New Roman" panose="02020603050405020304" pitchFamily="18" charset="0"/>
                          <a:cs typeface="Times New Roman" panose="02020603050405020304" pitchFamily="18" charset="0"/>
                        </a:rPr>
                        <a:t>Partners</a:t>
                      </a:r>
                      <a:endParaRPr lang="en-US" sz="24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27358260"/>
                  </a:ext>
                </a:extLst>
              </a:tr>
              <a:tr h="380266">
                <a:tc>
                  <a:txBody>
                    <a:bodyPr/>
                    <a:lstStyle/>
                    <a:p>
                      <a:pPr algn="l" fontAlgn="b"/>
                      <a:r>
                        <a:rPr lang="en-US" sz="2400" u="none" strike="noStrike" dirty="0">
                          <a:effectLst/>
                          <a:latin typeface="Times New Roman" panose="02020603050405020304" pitchFamily="18" charset="0"/>
                          <a:cs typeface="Times New Roman" panose="02020603050405020304" pitchFamily="18" charset="0"/>
                        </a:rPr>
                        <a:t>Tashkent Chemical-Technological Institute  </a:t>
                      </a:r>
                      <a:endParaRPr lang="en-US" sz="2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2637908279"/>
                  </a:ext>
                </a:extLst>
              </a:tr>
              <a:tr h="380266">
                <a:tc>
                  <a:txBody>
                    <a:bodyPr/>
                    <a:lstStyle/>
                    <a:p>
                      <a:pPr algn="l" fontAlgn="b"/>
                      <a:r>
                        <a:rPr lang="en-US" sz="2400" u="none" strike="noStrike" dirty="0" err="1">
                          <a:effectLst/>
                          <a:latin typeface="Times New Roman" panose="02020603050405020304" pitchFamily="18" charset="0"/>
                          <a:cs typeface="Times New Roman" panose="02020603050405020304" pitchFamily="18" charset="0"/>
                        </a:rPr>
                        <a:t>KobenhavnsUniversitet</a:t>
                      </a:r>
                      <a:r>
                        <a:rPr lang="en-US" sz="2400" u="none" strike="noStrike" dirty="0">
                          <a:effectLst/>
                          <a:latin typeface="Times New Roman" panose="02020603050405020304" pitchFamily="18" charset="0"/>
                          <a:cs typeface="Times New Roman" panose="02020603050405020304" pitchFamily="18" charset="0"/>
                        </a:rPr>
                        <a:t> </a:t>
                      </a:r>
                      <a:endParaRPr lang="en-US" sz="2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1295906530"/>
                  </a:ext>
                </a:extLst>
              </a:tr>
              <a:tr h="380266">
                <a:tc>
                  <a:txBody>
                    <a:bodyPr/>
                    <a:lstStyle/>
                    <a:p>
                      <a:pPr algn="l" fontAlgn="b"/>
                      <a:r>
                        <a:rPr lang="en-US" sz="2400" u="none" strike="noStrike" dirty="0" smtClean="0">
                          <a:effectLst/>
                          <a:latin typeface="Times New Roman" panose="02020603050405020304" pitchFamily="18" charset="0"/>
                          <a:cs typeface="Times New Roman" panose="02020603050405020304" pitchFamily="18" charset="0"/>
                        </a:rPr>
                        <a:t>University Extremadura</a:t>
                      </a:r>
                      <a:endParaRPr lang="en-US" sz="2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2000399029"/>
                  </a:ext>
                </a:extLst>
              </a:tr>
              <a:tr h="380266">
                <a:tc>
                  <a:txBody>
                    <a:bodyPr/>
                    <a:lstStyle/>
                    <a:p>
                      <a:pPr algn="l" fontAlgn="b"/>
                      <a:r>
                        <a:rPr lang="en-US" sz="2400" u="none" strike="noStrike" dirty="0">
                          <a:effectLst/>
                          <a:latin typeface="Times New Roman" panose="02020603050405020304" pitchFamily="18" charset="0"/>
                          <a:cs typeface="Times New Roman" panose="02020603050405020304" pitchFamily="18" charset="0"/>
                        </a:rPr>
                        <a:t>National University </a:t>
                      </a:r>
                      <a:r>
                        <a:rPr lang="en-US" sz="2400" u="none" strike="noStrike" dirty="0" smtClean="0">
                          <a:effectLst/>
                          <a:latin typeface="Times New Roman" panose="02020603050405020304" pitchFamily="18" charset="0"/>
                          <a:cs typeface="Times New Roman" panose="02020603050405020304" pitchFamily="18" charset="0"/>
                        </a:rPr>
                        <a:t>of Uzbekistan </a:t>
                      </a:r>
                      <a:endParaRPr lang="en-US" sz="2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420089944"/>
                  </a:ext>
                </a:extLst>
              </a:tr>
              <a:tr h="380266">
                <a:tc>
                  <a:txBody>
                    <a:bodyPr/>
                    <a:lstStyle/>
                    <a:p>
                      <a:pPr algn="l" fontAlgn="b"/>
                      <a:r>
                        <a:rPr lang="en-US" sz="2400" u="none" strike="noStrike" dirty="0">
                          <a:effectLst/>
                          <a:latin typeface="Times New Roman" panose="02020603050405020304" pitchFamily="18" charset="0"/>
                          <a:cs typeface="Times New Roman" panose="02020603050405020304" pitchFamily="18" charset="0"/>
                        </a:rPr>
                        <a:t>Bukhara engineering-technological institute  </a:t>
                      </a:r>
                      <a:endParaRPr lang="en-US" sz="2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3954370128"/>
                  </a:ext>
                </a:extLst>
              </a:tr>
              <a:tr h="380266">
                <a:tc>
                  <a:txBody>
                    <a:bodyPr/>
                    <a:lstStyle/>
                    <a:p>
                      <a:pPr algn="l" fontAlgn="b"/>
                      <a:r>
                        <a:rPr lang="en-US" sz="2400" u="none" strike="noStrike" dirty="0" err="1">
                          <a:effectLst/>
                          <a:latin typeface="Times New Roman" panose="02020603050405020304" pitchFamily="18" charset="0"/>
                          <a:cs typeface="Times New Roman" panose="02020603050405020304" pitchFamily="18" charset="0"/>
                        </a:rPr>
                        <a:t>Andijan</a:t>
                      </a:r>
                      <a:r>
                        <a:rPr lang="en-US" sz="2400" u="none" strike="noStrike" dirty="0">
                          <a:effectLst/>
                          <a:latin typeface="Times New Roman" panose="02020603050405020304" pitchFamily="18" charset="0"/>
                          <a:cs typeface="Times New Roman" panose="02020603050405020304" pitchFamily="18" charset="0"/>
                        </a:rPr>
                        <a:t> State University</a:t>
                      </a:r>
                      <a:endParaRPr lang="en-US" sz="2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332395236"/>
                  </a:ext>
                </a:extLst>
              </a:tr>
              <a:tr h="380266">
                <a:tc>
                  <a:txBody>
                    <a:bodyPr/>
                    <a:lstStyle/>
                    <a:p>
                      <a:pPr algn="l" fontAlgn="b"/>
                      <a:r>
                        <a:rPr lang="en-US" sz="2400" u="none" strike="noStrike" dirty="0" err="1">
                          <a:effectLst/>
                          <a:latin typeface="Times New Roman" panose="02020603050405020304" pitchFamily="18" charset="0"/>
                          <a:cs typeface="Times New Roman" panose="02020603050405020304" pitchFamily="18" charset="0"/>
                        </a:rPr>
                        <a:t>Urganch</a:t>
                      </a:r>
                      <a:r>
                        <a:rPr lang="en-US" sz="2400" u="none" strike="noStrike" dirty="0">
                          <a:effectLst/>
                          <a:latin typeface="Times New Roman" panose="02020603050405020304" pitchFamily="18" charset="0"/>
                          <a:cs typeface="Times New Roman" panose="02020603050405020304" pitchFamily="18" charset="0"/>
                        </a:rPr>
                        <a:t> State </a:t>
                      </a:r>
                      <a:r>
                        <a:rPr lang="en-US" sz="2400" u="none" strike="noStrike" dirty="0" err="1">
                          <a:effectLst/>
                          <a:latin typeface="Times New Roman" panose="02020603050405020304" pitchFamily="18" charset="0"/>
                          <a:cs typeface="Times New Roman" panose="02020603050405020304" pitchFamily="18" charset="0"/>
                        </a:rPr>
                        <a:t>Uiversity</a:t>
                      </a:r>
                      <a:endParaRPr lang="en-US" sz="2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1695262038"/>
                  </a:ext>
                </a:extLst>
              </a:tr>
              <a:tr h="380266">
                <a:tc>
                  <a:txBody>
                    <a:bodyPr/>
                    <a:lstStyle/>
                    <a:p>
                      <a:pPr algn="l" fontAlgn="b"/>
                      <a:r>
                        <a:rPr lang="en-US" sz="2400" u="none" strike="noStrike" dirty="0">
                          <a:effectLst/>
                          <a:latin typeface="Times New Roman" panose="02020603050405020304" pitchFamily="18" charset="0"/>
                          <a:cs typeface="Times New Roman" panose="02020603050405020304" pitchFamily="18" charset="0"/>
                        </a:rPr>
                        <a:t>Center for Advanced Technologies </a:t>
                      </a:r>
                      <a:endParaRPr lang="en-US" sz="2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2413502270"/>
                  </a:ext>
                </a:extLst>
              </a:tr>
              <a:tr h="380266">
                <a:tc>
                  <a:txBody>
                    <a:bodyPr/>
                    <a:lstStyle/>
                    <a:p>
                      <a:pPr algn="l" fontAlgn="b"/>
                      <a:r>
                        <a:rPr lang="en-US" sz="2400" u="none" strike="noStrike" dirty="0">
                          <a:effectLst/>
                          <a:latin typeface="Times New Roman" panose="02020603050405020304" pitchFamily="18" charset="0"/>
                          <a:cs typeface="Times New Roman" panose="02020603050405020304" pitchFamily="18" charset="0"/>
                        </a:rPr>
                        <a:t>TOTAL</a:t>
                      </a:r>
                      <a:endParaRPr lang="en-US" sz="2400" b="1" i="0" u="none" strike="noStrike" dirty="0">
                        <a:solidFill>
                          <a:srgbClr val="E2EFDA"/>
                        </a:solidFill>
                        <a:effectLst/>
                        <a:latin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3908898085"/>
                  </a:ext>
                </a:extLst>
              </a:tr>
            </a:tbl>
          </a:graphicData>
        </a:graphic>
      </p:graphicFrame>
      <p:graphicFrame>
        <p:nvGraphicFramePr>
          <p:cNvPr id="5" name="Table 4">
            <a:extLst>
              <a:ext uri="{FF2B5EF4-FFF2-40B4-BE49-F238E27FC236}">
                <a16:creationId xmlns:a16="http://schemas.microsoft.com/office/drawing/2014/main" id="{143B410E-0EAA-7C1E-F2B9-FBA1F067B2CC}"/>
              </a:ext>
            </a:extLst>
          </p:cNvPr>
          <p:cNvGraphicFramePr>
            <a:graphicFrameLocks noGrp="1"/>
          </p:cNvGraphicFramePr>
          <p:nvPr>
            <p:extLst>
              <p:ext uri="{D42A27DB-BD31-4B8C-83A1-F6EECF244321}">
                <p14:modId xmlns:p14="http://schemas.microsoft.com/office/powerpoint/2010/main" val="2975394451"/>
              </p:ext>
            </p:extLst>
          </p:nvPr>
        </p:nvGraphicFramePr>
        <p:xfrm>
          <a:off x="6899909" y="1247780"/>
          <a:ext cx="3472815" cy="4394791"/>
        </p:xfrm>
        <a:graphic>
          <a:graphicData uri="http://schemas.openxmlformats.org/drawingml/2006/table">
            <a:tbl>
              <a:tblPr>
                <a:tableStyleId>{793D81CF-94F2-401A-BA57-92F5A7B2D0C5}</a:tableStyleId>
              </a:tblPr>
              <a:tblGrid>
                <a:gridCol w="3472815">
                  <a:extLst>
                    <a:ext uri="{9D8B030D-6E8A-4147-A177-3AD203B41FA5}">
                      <a16:colId xmlns:a16="http://schemas.microsoft.com/office/drawing/2014/main" val="194509213"/>
                    </a:ext>
                  </a:extLst>
                </a:gridCol>
              </a:tblGrid>
              <a:tr h="972397">
                <a:tc>
                  <a:txBody>
                    <a:bodyPr/>
                    <a:lstStyle/>
                    <a:p>
                      <a:pPr algn="ctr" fontAlgn="ctr"/>
                      <a:r>
                        <a:rPr lang="en-US" sz="2400" u="none" strike="noStrike" dirty="0">
                          <a:effectLst/>
                          <a:latin typeface="Times New Roman" panose="02020603050405020304" pitchFamily="18" charset="0"/>
                          <a:cs typeface="Times New Roman" panose="02020603050405020304" pitchFamily="18" charset="0"/>
                        </a:rPr>
                        <a:t>Grant</a:t>
                      </a:r>
                      <a:br>
                        <a:rPr lang="en-US" sz="2400" u="none" strike="noStrike" dirty="0">
                          <a:effectLst/>
                          <a:latin typeface="Times New Roman" panose="02020603050405020304" pitchFamily="18" charset="0"/>
                          <a:cs typeface="Times New Roman" panose="02020603050405020304" pitchFamily="18" charset="0"/>
                        </a:rPr>
                      </a:br>
                      <a:r>
                        <a:rPr lang="en-US" sz="2400" u="none" strike="noStrike" dirty="0">
                          <a:effectLst/>
                          <a:latin typeface="Times New Roman" panose="02020603050405020304" pitchFamily="18" charset="0"/>
                          <a:cs typeface="Times New Roman" panose="02020603050405020304" pitchFamily="18" charset="0"/>
                        </a:rPr>
                        <a:t>Amount </a:t>
                      </a:r>
                      <a:endParaRPr lang="en-US" sz="2400" b="1" i="0" u="none" strike="noStrike" dirty="0">
                        <a:solidFill>
                          <a:srgbClr val="FF0000"/>
                        </a:solidFill>
                        <a:effectLst/>
                        <a:latin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756507620"/>
                  </a:ext>
                </a:extLst>
              </a:tr>
              <a:tr h="380266">
                <a:tc>
                  <a:txBody>
                    <a:bodyPr/>
                    <a:lstStyle/>
                    <a:p>
                      <a:pPr algn="ctr" fontAlgn="b"/>
                      <a:r>
                        <a:rPr lang="en-US" sz="2400" u="none" strike="noStrike" dirty="0">
                          <a:effectLst/>
                          <a:latin typeface="Times New Roman" panose="02020603050405020304" pitchFamily="18" charset="0"/>
                          <a:cs typeface="Times New Roman" panose="02020603050405020304" pitchFamily="18" charset="0"/>
                        </a:rPr>
                        <a:t>                            136,160 </a:t>
                      </a:r>
                      <a:endParaRPr lang="en-US" sz="2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258646253"/>
                  </a:ext>
                </a:extLst>
              </a:tr>
              <a:tr h="380266">
                <a:tc>
                  <a:txBody>
                    <a:bodyPr/>
                    <a:lstStyle/>
                    <a:p>
                      <a:pPr algn="ctr" fontAlgn="b"/>
                      <a:r>
                        <a:rPr lang="en-US" sz="2400" u="none" strike="noStrike" dirty="0">
                          <a:effectLst/>
                          <a:latin typeface="Times New Roman" panose="02020603050405020304" pitchFamily="18" charset="0"/>
                          <a:cs typeface="Times New Roman" panose="02020603050405020304" pitchFamily="18" charset="0"/>
                        </a:rPr>
                        <a:t>                              96,690 </a:t>
                      </a:r>
                      <a:endParaRPr lang="en-US" sz="2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2177998175"/>
                  </a:ext>
                </a:extLst>
              </a:tr>
              <a:tr h="380266">
                <a:tc>
                  <a:txBody>
                    <a:bodyPr/>
                    <a:lstStyle/>
                    <a:p>
                      <a:pPr algn="ctr" fontAlgn="b"/>
                      <a:r>
                        <a:rPr lang="en-US" sz="2400" u="none" strike="noStrike" dirty="0">
                          <a:effectLst/>
                          <a:latin typeface="Times New Roman" panose="02020603050405020304" pitchFamily="18" charset="0"/>
                          <a:cs typeface="Times New Roman" panose="02020603050405020304" pitchFamily="18" charset="0"/>
                        </a:rPr>
                        <a:t>                              98,140 </a:t>
                      </a:r>
                      <a:endParaRPr lang="en-US" sz="2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1424756129"/>
                  </a:ext>
                </a:extLst>
              </a:tr>
              <a:tr h="380266">
                <a:tc>
                  <a:txBody>
                    <a:bodyPr/>
                    <a:lstStyle/>
                    <a:p>
                      <a:pPr algn="ctr" fontAlgn="b"/>
                      <a:r>
                        <a:rPr lang="en-US" sz="2400" u="none" strike="noStrike" dirty="0">
                          <a:effectLst/>
                          <a:latin typeface="Times New Roman" panose="02020603050405020304" pitchFamily="18" charset="0"/>
                          <a:cs typeface="Times New Roman" panose="02020603050405020304" pitchFamily="18" charset="0"/>
                        </a:rPr>
                        <a:t>                              50,860 </a:t>
                      </a:r>
                      <a:endParaRPr lang="en-US" sz="2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3096493129"/>
                  </a:ext>
                </a:extLst>
              </a:tr>
              <a:tr h="380266">
                <a:tc>
                  <a:txBody>
                    <a:bodyPr/>
                    <a:lstStyle/>
                    <a:p>
                      <a:pPr algn="ctr" fontAlgn="b"/>
                      <a:r>
                        <a:rPr lang="en-US" sz="2400" u="none" strike="noStrike" dirty="0">
                          <a:effectLst/>
                          <a:latin typeface="Times New Roman" panose="02020603050405020304" pitchFamily="18" charset="0"/>
                          <a:cs typeface="Times New Roman" panose="02020603050405020304" pitchFamily="18" charset="0"/>
                        </a:rPr>
                        <a:t>                              58,850 </a:t>
                      </a:r>
                      <a:endParaRPr lang="en-US" sz="2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2977331136"/>
                  </a:ext>
                </a:extLst>
              </a:tr>
              <a:tr h="380266">
                <a:tc>
                  <a:txBody>
                    <a:bodyPr/>
                    <a:lstStyle/>
                    <a:p>
                      <a:pPr algn="ctr" fontAlgn="b"/>
                      <a:r>
                        <a:rPr lang="en-US" sz="2400" u="none" strike="noStrike" dirty="0">
                          <a:effectLst/>
                          <a:latin typeface="Times New Roman" panose="02020603050405020304" pitchFamily="18" charset="0"/>
                          <a:cs typeface="Times New Roman" panose="02020603050405020304" pitchFamily="18" charset="0"/>
                        </a:rPr>
                        <a:t>                              52,530 </a:t>
                      </a:r>
                      <a:endParaRPr lang="en-US" sz="2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3426466506"/>
                  </a:ext>
                </a:extLst>
              </a:tr>
              <a:tr h="380266">
                <a:tc>
                  <a:txBody>
                    <a:bodyPr/>
                    <a:lstStyle/>
                    <a:p>
                      <a:pPr algn="ctr" fontAlgn="b"/>
                      <a:r>
                        <a:rPr lang="en-US" sz="2400" u="none" strike="noStrike" dirty="0">
                          <a:effectLst/>
                          <a:latin typeface="Times New Roman" panose="02020603050405020304" pitchFamily="18" charset="0"/>
                          <a:cs typeface="Times New Roman" panose="02020603050405020304" pitchFamily="18" charset="0"/>
                        </a:rPr>
                        <a:t>                              59,000 </a:t>
                      </a:r>
                      <a:endParaRPr lang="en-US" sz="2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2436354076"/>
                  </a:ext>
                </a:extLst>
              </a:tr>
              <a:tr h="380266">
                <a:tc>
                  <a:txBody>
                    <a:bodyPr/>
                    <a:lstStyle/>
                    <a:p>
                      <a:pPr algn="ctr" fontAlgn="b"/>
                      <a:r>
                        <a:rPr lang="en-US" sz="2400" u="none" strike="noStrike" dirty="0">
                          <a:effectLst/>
                          <a:latin typeface="Times New Roman" panose="02020603050405020304" pitchFamily="18" charset="0"/>
                          <a:cs typeface="Times New Roman" panose="02020603050405020304" pitchFamily="18" charset="0"/>
                        </a:rPr>
                        <a:t>                            165,125 </a:t>
                      </a:r>
                      <a:endParaRPr lang="en-US" sz="2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1378380850"/>
                  </a:ext>
                </a:extLst>
              </a:tr>
              <a:tr h="380266">
                <a:tc>
                  <a:txBody>
                    <a:bodyPr/>
                    <a:lstStyle/>
                    <a:p>
                      <a:pPr algn="ctr" fontAlgn="b"/>
                      <a:r>
                        <a:rPr lang="en-US" sz="2400" u="none" strike="noStrike" dirty="0">
                          <a:effectLst/>
                          <a:latin typeface="Times New Roman" panose="02020603050405020304" pitchFamily="18" charset="0"/>
                          <a:cs typeface="Times New Roman" panose="02020603050405020304" pitchFamily="18" charset="0"/>
                        </a:rPr>
                        <a:t>                            717,355 </a:t>
                      </a:r>
                      <a:endParaRPr lang="en-US" sz="2400" b="1" i="0" u="none" strike="noStrike" dirty="0">
                        <a:solidFill>
                          <a:srgbClr val="D9E1F2"/>
                        </a:solidFill>
                        <a:effectLst/>
                        <a:latin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1959940216"/>
                  </a:ext>
                </a:extLst>
              </a:tr>
            </a:tbl>
          </a:graphicData>
        </a:graphic>
      </p:graphicFrame>
      <p:sp>
        <p:nvSpPr>
          <p:cNvPr id="6" name="TextBox 5">
            <a:extLst>
              <a:ext uri="{FF2B5EF4-FFF2-40B4-BE49-F238E27FC236}">
                <a16:creationId xmlns:a16="http://schemas.microsoft.com/office/drawing/2014/main" id="{9FD8A2A4-B05C-1086-570F-C18E0FC26E5E}"/>
              </a:ext>
            </a:extLst>
          </p:cNvPr>
          <p:cNvSpPr txBox="1"/>
          <p:nvPr/>
        </p:nvSpPr>
        <p:spPr>
          <a:xfrm>
            <a:off x="5200649" y="610870"/>
            <a:ext cx="1533917" cy="523220"/>
          </a:xfrm>
          <a:prstGeom prst="rect">
            <a:avLst/>
          </a:prstGeom>
          <a:noFill/>
        </p:spPr>
        <p:txBody>
          <a:bodyPr wrap="square" rtlCol="0">
            <a:spAutoFit/>
          </a:bodyPr>
          <a:lstStyle/>
          <a:p>
            <a:r>
              <a:rPr lang="en-GB" sz="2800" dirty="0">
                <a:latin typeface="Times New Roman" panose="02020603050405020304" pitchFamily="18" charset="0"/>
                <a:cs typeface="Times New Roman" panose="02020603050405020304" pitchFamily="18" charset="0"/>
              </a:rPr>
              <a:t>Budget</a:t>
            </a:r>
          </a:p>
        </p:txBody>
      </p:sp>
    </p:spTree>
    <p:extLst>
      <p:ext uri="{BB962C8B-B14F-4D97-AF65-F5344CB8AC3E}">
        <p14:creationId xmlns:p14="http://schemas.microsoft.com/office/powerpoint/2010/main" val="606062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1C84E31-5BA0-75B6-3146-E31DB1FE0830}"/>
              </a:ext>
            </a:extLst>
          </p:cNvPr>
          <p:cNvSpPr txBox="1"/>
          <p:nvPr/>
        </p:nvSpPr>
        <p:spPr>
          <a:xfrm>
            <a:off x="640079" y="400447"/>
            <a:ext cx="10837545" cy="6186309"/>
          </a:xfrm>
          <a:prstGeom prst="rect">
            <a:avLst/>
          </a:prstGeom>
          <a:noFill/>
        </p:spPr>
        <p:txBody>
          <a:bodyPr wrap="square">
            <a:spAutoFit/>
          </a:bodyPr>
          <a:lstStyle/>
          <a:p>
            <a:r>
              <a:rPr lang="en-US" b="1" dirty="0">
                <a:latin typeface="Times New Roman" panose="02020603050405020304" pitchFamily="18" charset="0"/>
                <a:cs typeface="Times New Roman" panose="02020603050405020304" pitchFamily="18" charset="0"/>
              </a:rPr>
              <a:t>Project summary</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This project aims to build capacity, develop and implement sustainable tools to address the national within the Food sector. </a:t>
            </a:r>
          </a:p>
          <a:p>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The addresses the two most urgent problems in the food sector related:</a:t>
            </a:r>
          </a:p>
          <a:p>
            <a:r>
              <a:rPr lang="en-US" dirty="0" smtClean="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 capacity building among food science teachers </a:t>
            </a:r>
            <a:r>
              <a:rPr lang="en-US" dirty="0" smtClean="0">
                <a:latin typeface="Times New Roman" panose="02020603050405020304" pitchFamily="18" charset="0"/>
                <a:cs typeface="Times New Roman" panose="02020603050405020304" pitchFamily="18" charset="0"/>
              </a:rPr>
              <a:t>and researchers;</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2) establishment of new and innovative collaborations between HEIs, research</a:t>
            </a:r>
          </a:p>
          <a:p>
            <a:r>
              <a:rPr lang="en-US" dirty="0">
                <a:latin typeface="Times New Roman" panose="02020603050405020304" pitchFamily="18" charset="0"/>
                <a:cs typeface="Times New Roman" panose="02020603050405020304" pitchFamily="18" charset="0"/>
              </a:rPr>
              <a:t>institutes and the food industry. </a:t>
            </a:r>
          </a:p>
          <a:p>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The specific tasks include:</a:t>
            </a:r>
          </a:p>
          <a:p>
            <a:endParaRPr lang="en-US" dirty="0">
              <a:latin typeface="Times New Roman" panose="02020603050405020304" pitchFamily="18" charset="0"/>
              <a:cs typeface="Times New Roman" panose="02020603050405020304" pitchFamily="18" charset="0"/>
            </a:endParaRPr>
          </a:p>
          <a:p>
            <a:pPr marL="342900" indent="-342900">
              <a:buAutoNum type="arabicParenR"/>
            </a:pPr>
            <a:r>
              <a:rPr lang="en-US" dirty="0">
                <a:latin typeface="Times New Roman" panose="02020603050405020304" pitchFamily="18" charset="0"/>
                <a:cs typeface="Times New Roman" panose="02020603050405020304" pitchFamily="18" charset="0"/>
              </a:rPr>
              <a:t>conduct three consecutive trainings (later referred as camps), one per year, for the talented young professionals</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2) training of teaching staff, research staff and PhD students from UZB at the EU HEIs.</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3) conduct open-door seminars and workshops to initiate useful networks between researchers and industrial experts</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4) establish a “Cluster of Advanced Topics in Food Science and Technology” for academic networking</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5) establish a “Uzbek Food Science and Technology Society”, which will secure post-project sustainability of the project outcomes</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3480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52450" y="752474"/>
            <a:ext cx="11049000" cy="5429251"/>
          </a:xfrm>
        </p:spPr>
        <p:txBody>
          <a:bodyPr>
            <a:normAutofit lnSpcReduction="10000"/>
          </a:bodyPr>
          <a:lstStyle/>
          <a:p>
            <a:pPr marL="0" indent="0" algn="ctr">
              <a:buNone/>
            </a:pPr>
            <a:endParaRPr lang="en-US" sz="1300" dirty="0">
              <a:ln w="0">
                <a:solidFill>
                  <a:srgbClr val="0070C0"/>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a:p>
            <a:pPr marL="0" indent="0" algn="ctr">
              <a:buNone/>
            </a:pPr>
            <a:r>
              <a:rPr lang="en-US" b="1" dirty="0">
                <a:latin typeface="Times New Roman" panose="02020603050405020304" pitchFamily="18" charset="0"/>
                <a:cs typeface="Times New Roman" panose="02020603050405020304" pitchFamily="18" charset="0"/>
              </a:rPr>
              <a:t>ECAMPUZ is designed </a:t>
            </a:r>
            <a:r>
              <a:rPr lang="en-US" dirty="0">
                <a:latin typeface="Times New Roman" panose="02020603050405020304" pitchFamily="18" charset="0"/>
                <a:cs typeface="Times New Roman" panose="02020603050405020304" pitchFamily="18" charset="0"/>
              </a:rPr>
              <a:t>to cover three important areas in food science and involves three world leading research groups:  </a:t>
            </a:r>
          </a:p>
          <a:p>
            <a:pPr marL="0" indent="0">
              <a:buNone/>
            </a:pPr>
            <a:r>
              <a:rPr lang="en-US" dirty="0">
                <a:ln w="0"/>
                <a:latin typeface="Times New Roman" panose="02020603050405020304" pitchFamily="18" charset="0"/>
                <a:cs typeface="Times New Roman" panose="02020603050405020304" pitchFamily="18" charset="0"/>
              </a:rPr>
              <a:t>1) Food Analytical Methods and </a:t>
            </a:r>
            <a:r>
              <a:rPr lang="en-US" dirty="0" err="1">
                <a:ln w="0"/>
                <a:latin typeface="Times New Roman" panose="02020603050405020304" pitchFamily="18" charset="0"/>
                <a:cs typeface="Times New Roman" panose="02020603050405020304" pitchFamily="18" charset="0"/>
              </a:rPr>
              <a:t>Chemometrics</a:t>
            </a:r>
            <a:r>
              <a:rPr lang="en-US" dirty="0">
                <a:ln w="0"/>
                <a:latin typeface="Times New Roman" panose="02020603050405020304" pitchFamily="18" charset="0"/>
                <a:cs typeface="Times New Roman" panose="02020603050405020304" pitchFamily="18" charset="0"/>
              </a:rPr>
              <a:t> (P2), </a:t>
            </a:r>
          </a:p>
          <a:p>
            <a:pPr marL="0" indent="0">
              <a:buNone/>
            </a:pPr>
            <a:r>
              <a:rPr lang="en-US" dirty="0">
                <a:ln w="0"/>
                <a:latin typeface="Times New Roman" panose="02020603050405020304" pitchFamily="18" charset="0"/>
                <a:cs typeface="Times New Roman" panose="02020603050405020304" pitchFamily="18" charset="0"/>
              </a:rPr>
              <a:t>2) Food Microbiology and Food Safety (P2 and P3) </a:t>
            </a:r>
          </a:p>
          <a:p>
            <a:pPr marL="0" indent="0">
              <a:buNone/>
            </a:pPr>
            <a:r>
              <a:rPr lang="en-US" dirty="0">
                <a:ln w="0"/>
                <a:latin typeface="Times New Roman" panose="02020603050405020304" pitchFamily="18" charset="0"/>
                <a:cs typeface="Times New Roman" panose="02020603050405020304" pitchFamily="18" charset="0"/>
              </a:rPr>
              <a:t>3) Food Chemistry and Molecular Gastronomy (P3).</a:t>
            </a:r>
          </a:p>
          <a:p>
            <a:pPr marL="0" indent="0">
              <a:buNone/>
            </a:pPr>
            <a:endParaRPr lang="en-US" dirty="0">
              <a:ln w="0"/>
              <a:latin typeface="Times New Roman" panose="02020603050405020304" pitchFamily="18" charset="0"/>
              <a:cs typeface="Times New Roman" panose="02020603050405020304" pitchFamily="18" charset="0"/>
            </a:endParaRPr>
          </a:p>
          <a:p>
            <a:pPr marL="0" indent="0" algn="ctr">
              <a:buNone/>
            </a:pPr>
            <a:endParaRPr lang="en-US" sz="600" dirty="0">
              <a:ln w="0">
                <a:solidFill>
                  <a:srgbClr val="0070C0"/>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a:p>
            <a:pPr marL="0" indent="0" algn="ctr">
              <a:lnSpc>
                <a:spcPct val="110000"/>
              </a:lnSpc>
              <a:buNone/>
            </a:pPr>
            <a:r>
              <a:rPr lang="en-US" dirty="0">
                <a:latin typeface="Times New Roman" panose="02020603050405020304" pitchFamily="18" charset="0"/>
                <a:cs typeface="Times New Roman" panose="02020603050405020304" pitchFamily="18" charset="0"/>
              </a:rPr>
              <a:t>This project aims to build capacity, develop and implement sustainable tools to address the national priorities in Uzbekistan (UZB) related to the “Sustainable growth and jobs” within the Food sector.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9161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ACC8DB5-56A8-3CF9-3247-0EED18EE90C4}"/>
              </a:ext>
            </a:extLst>
          </p:cNvPr>
          <p:cNvSpPr txBox="1"/>
          <p:nvPr/>
        </p:nvSpPr>
        <p:spPr>
          <a:xfrm>
            <a:off x="671333" y="1111170"/>
            <a:ext cx="11192718" cy="4431983"/>
          </a:xfrm>
          <a:prstGeom prst="rect">
            <a:avLst/>
          </a:prstGeom>
          <a:noFill/>
        </p:spPr>
        <p:txBody>
          <a:bodyPr wrap="square">
            <a:spAutoFit/>
          </a:bodyPr>
          <a:lstStyle/>
          <a:p>
            <a:r>
              <a:rPr lang="en-US" sz="2200" b="1" i="1" dirty="0">
                <a:latin typeface="Times New Roman" panose="02020603050405020304" pitchFamily="18" charset="0"/>
                <a:cs typeface="Times New Roman" panose="02020603050405020304" pitchFamily="18" charset="0"/>
              </a:rPr>
              <a:t>Outcomes </a:t>
            </a:r>
          </a:p>
          <a:p>
            <a:r>
              <a:rPr lang="en-US" sz="2000" dirty="0" smtClean="0">
                <a:latin typeface="Times New Roman" panose="02020603050405020304" pitchFamily="18" charset="0"/>
                <a:cs typeface="Times New Roman" panose="02020603050405020304" pitchFamily="18" charset="0"/>
              </a:rPr>
              <a:t>Train </a:t>
            </a:r>
            <a:r>
              <a:rPr lang="en-US" sz="2000" dirty="0">
                <a:latin typeface="Times New Roman" panose="02020603050405020304" pitchFamily="18" charset="0"/>
                <a:cs typeface="Times New Roman" panose="02020603050405020304" pitchFamily="18" charset="0"/>
              </a:rPr>
              <a:t>students and researchers in:</a:t>
            </a:r>
          </a:p>
          <a:p>
            <a:r>
              <a:rPr lang="en-US" sz="2000" dirty="0">
                <a:latin typeface="Times New Roman" panose="02020603050405020304" pitchFamily="18" charset="0"/>
                <a:cs typeface="Times New Roman" panose="02020603050405020304" pitchFamily="18" charset="0"/>
              </a:rPr>
              <a:t>food quality </a:t>
            </a:r>
            <a:r>
              <a:rPr lang="en-US" sz="2000" dirty="0" smtClean="0">
                <a:latin typeface="Times New Roman" panose="02020603050405020304" pitchFamily="18" charset="0"/>
                <a:cs typeface="Times New Roman" panose="02020603050405020304" pitchFamily="18" charset="0"/>
              </a:rPr>
              <a:t>control, food </a:t>
            </a:r>
            <a:r>
              <a:rPr lang="en-US" sz="2000" dirty="0">
                <a:latin typeface="Times New Roman" panose="02020603050405020304" pitchFamily="18" charset="0"/>
                <a:cs typeface="Times New Roman" panose="02020603050405020304" pitchFamily="18" charset="0"/>
              </a:rPr>
              <a:t>safety, food fraud detection, food authentication, food production process optimization, optimization of the re-use of natural resources (e.g. water) in the food production, and in the food production waste re-utilization practices in UZB. </a:t>
            </a:r>
            <a:endParaRPr lang="en-US" sz="2000" dirty="0" smtClean="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This </a:t>
            </a:r>
            <a:r>
              <a:rPr lang="en-US" sz="2000" dirty="0">
                <a:latin typeface="Times New Roman" panose="02020603050405020304" pitchFamily="18" charset="0"/>
                <a:cs typeface="Times New Roman" panose="02020603050405020304" pitchFamily="18" charset="0"/>
              </a:rPr>
              <a:t>will be achieved through educating young food scientists from HEIs and research institutes, in youth CAMPs in EU (WP3) and by training the more senior teachers and researchers in EU HEIs (WP4). </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In </a:t>
            </a:r>
            <a:r>
              <a:rPr lang="en-US" sz="2000" dirty="0">
                <a:latin typeface="Times New Roman" panose="02020603050405020304" pitchFamily="18" charset="0"/>
                <a:cs typeface="Times New Roman" panose="02020603050405020304" pitchFamily="18" charset="0"/>
              </a:rPr>
              <a:t>addition, the project addresses omnipresent challenges of the UZB. </a:t>
            </a:r>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r>
              <a:rPr lang="en-US" sz="2000" b="1" i="1" dirty="0">
                <a:latin typeface="Times New Roman" panose="02020603050405020304" pitchFamily="18" charset="0"/>
                <a:cs typeface="Times New Roman" panose="02020603050405020304" pitchFamily="18" charset="0"/>
              </a:rPr>
              <a:t>The major goal of the ECAMPUZ project </a:t>
            </a:r>
            <a:r>
              <a:rPr lang="en-US" sz="2000" b="1" i="1" dirty="0" smtClean="0">
                <a:latin typeface="Times New Roman" panose="02020603050405020304" pitchFamily="18" charset="0"/>
                <a:cs typeface="Times New Roman" panose="02020603050405020304" pitchFamily="18" charset="0"/>
              </a:rPr>
              <a:t/>
            </a:r>
            <a:br>
              <a:rPr lang="en-US" sz="2000" b="1" i="1"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lays </a:t>
            </a:r>
            <a:r>
              <a:rPr lang="en-US" sz="2000" dirty="0">
                <a:latin typeface="Times New Roman" panose="02020603050405020304" pitchFamily="18" charset="0"/>
                <a:cs typeface="Times New Roman" panose="02020603050405020304" pitchFamily="18" charset="0"/>
              </a:rPr>
              <a:t>within the Developing the Higher Education sector within society at large and it focuses on knowledge triangle, innovation within the food sector in UZB reinforcing sustainable and mutually beneficial collaborations between food companies and HEIs as well as food research institutes</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33773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845</TotalTime>
  <Words>1917</Words>
  <Application>Microsoft Office PowerPoint</Application>
  <PresentationFormat>Широкоэкранный</PresentationFormat>
  <Paragraphs>220</Paragraphs>
  <Slides>17</Slides>
  <Notes>17</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17</vt:i4>
      </vt:variant>
    </vt:vector>
  </HeadingPairs>
  <TitlesOfParts>
    <vt:vector size="24" baseType="lpstr">
      <vt:lpstr>Arial</vt:lpstr>
      <vt:lpstr>Calibri</vt:lpstr>
      <vt:lpstr>Calibri Light</vt:lpstr>
      <vt:lpstr>Symbol</vt:lpstr>
      <vt:lpstr>Times New Roman</vt:lpstr>
      <vt:lpstr>Wingdings</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PC-1</dc:creator>
  <cp:lastModifiedBy>PC-1</cp:lastModifiedBy>
  <cp:revision>85</cp:revision>
  <dcterms:created xsi:type="dcterms:W3CDTF">2023-02-15T06:11:32Z</dcterms:created>
  <dcterms:modified xsi:type="dcterms:W3CDTF">2023-02-16T06:36:59Z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a2630e2-1ac5-455e-8217-0156b1936a76_Enabled">
    <vt:lpwstr>true</vt:lpwstr>
  </property>
  <property fmtid="{D5CDD505-2E9C-101B-9397-08002B2CF9AE}" pid="3" name="MSIP_Label_6a2630e2-1ac5-455e-8217-0156b1936a76_SetDate">
    <vt:lpwstr>2023-02-15T17:56:08Z</vt:lpwstr>
  </property>
  <property fmtid="{D5CDD505-2E9C-101B-9397-08002B2CF9AE}" pid="4" name="MSIP_Label_6a2630e2-1ac5-455e-8217-0156b1936a76_Method">
    <vt:lpwstr>Standard</vt:lpwstr>
  </property>
  <property fmtid="{D5CDD505-2E9C-101B-9397-08002B2CF9AE}" pid="5" name="MSIP_Label_6a2630e2-1ac5-455e-8217-0156b1936a76_Name">
    <vt:lpwstr>Notclass</vt:lpwstr>
  </property>
  <property fmtid="{D5CDD505-2E9C-101B-9397-08002B2CF9AE}" pid="6" name="MSIP_Label_6a2630e2-1ac5-455e-8217-0156b1936a76_SiteId">
    <vt:lpwstr>a3927f91-cda1-4696-af89-8c9f1ceffa91</vt:lpwstr>
  </property>
  <property fmtid="{D5CDD505-2E9C-101B-9397-08002B2CF9AE}" pid="7" name="MSIP_Label_6a2630e2-1ac5-455e-8217-0156b1936a76_ActionId">
    <vt:lpwstr>5e1deaa1-3c78-4993-a3d8-d326ed1c1b13</vt:lpwstr>
  </property>
  <property fmtid="{D5CDD505-2E9C-101B-9397-08002B2CF9AE}" pid="8" name="MSIP_Label_6a2630e2-1ac5-455e-8217-0156b1936a76_ContentBits">
    <vt:lpwstr>0</vt:lpwstr>
  </property>
</Properties>
</file>